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5"/>
  </p:notesMasterIdLst>
  <p:handoutMasterIdLst>
    <p:handoutMasterId r:id="rId36"/>
  </p:handoutMasterIdLst>
  <p:sldIdLst>
    <p:sldId id="353" r:id="rId3"/>
    <p:sldId id="352" r:id="rId4"/>
    <p:sldId id="354" r:id="rId5"/>
    <p:sldId id="355" r:id="rId6"/>
    <p:sldId id="356" r:id="rId7"/>
    <p:sldId id="357" r:id="rId8"/>
    <p:sldId id="358" r:id="rId9"/>
    <p:sldId id="359" r:id="rId10"/>
    <p:sldId id="360" r:id="rId11"/>
    <p:sldId id="361" r:id="rId12"/>
    <p:sldId id="362" r:id="rId13"/>
    <p:sldId id="363" r:id="rId14"/>
    <p:sldId id="364" r:id="rId15"/>
    <p:sldId id="365" r:id="rId16"/>
    <p:sldId id="366" r:id="rId17"/>
    <p:sldId id="367" r:id="rId18"/>
    <p:sldId id="368" r:id="rId19"/>
    <p:sldId id="369" r:id="rId20"/>
    <p:sldId id="370" r:id="rId21"/>
    <p:sldId id="371" r:id="rId22"/>
    <p:sldId id="372" r:id="rId23"/>
    <p:sldId id="373" r:id="rId24"/>
    <p:sldId id="374" r:id="rId25"/>
    <p:sldId id="375" r:id="rId26"/>
    <p:sldId id="376" r:id="rId27"/>
    <p:sldId id="377" r:id="rId28"/>
    <p:sldId id="378" r:id="rId29"/>
    <p:sldId id="379" r:id="rId30"/>
    <p:sldId id="380" r:id="rId31"/>
    <p:sldId id="381" r:id="rId32"/>
    <p:sldId id="382" r:id="rId33"/>
    <p:sldId id="351" r:id="rId3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156" userDrawn="1">
          <p15:clr>
            <a:srgbClr val="A4A3A4"/>
          </p15:clr>
        </p15:guide>
        <p15:guide id="2" pos="2449" userDrawn="1">
          <p15:clr>
            <a:srgbClr val="A4A3A4"/>
          </p15:clr>
        </p15:guide>
        <p15:guide id="3" orient="horz" pos="100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61" autoAdjust="0"/>
    <p:restoredTop sz="81744" autoAdjust="0"/>
  </p:normalViewPr>
  <p:slideViewPr>
    <p:cSldViewPr snapToGrid="0" snapToObjects="1">
      <p:cViewPr varScale="1">
        <p:scale>
          <a:sx n="74" d="100"/>
          <a:sy n="74" d="100"/>
        </p:scale>
        <p:origin x="1128" y="72"/>
      </p:cViewPr>
      <p:guideLst>
        <p:guide orient="horz" pos="4156"/>
        <p:guide pos="2449"/>
        <p:guide orient="horz" pos="1003"/>
      </p:guideLst>
    </p:cSldViewPr>
  </p:slideViewPr>
  <p:outlineViewPr>
    <p:cViewPr>
      <p:scale>
        <a:sx n="33" d="100"/>
        <a:sy n="33" d="100"/>
      </p:scale>
      <p:origin x="0" y="-15186"/>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85" d="100"/>
          <a:sy n="85" d="100"/>
        </p:scale>
        <p:origin x="305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4/4/2022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png>
</file>

<file path=ppt/media/image2.jpg>
</file>

<file path=ppt/media/image22.svg>
</file>

<file path=ppt/media/image3.pn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wto.org/english/thewto_e/whatis_e/tif_e/org6_e.ht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1265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The allure of the Latin American market has been its considerable size and huge resource base. After a decade of no growth, crippling inflation, increasing foreign debt, protectionism, and bloated government payrolls, the countries of Latin America have begun the process of economic transformation. Balanced budgets are a priority and privatization is underway. Free markets, open economies, and deregulation have begun to replace the policies of the past. With the exception of Cuba, democratically elected governments are found throughout Latin America. Policy makers have recognized the benefits of free-market forces and the advantages of participating fully in the global economy. In many countries, tariffs that sometimes reached as much as 100 percent or more have been lowered to 10 to 20 percent.</a:t>
            </a:r>
          </a:p>
          <a:p>
            <a:pPr>
              <a:spcBef>
                <a:spcPct val="0"/>
              </a:spcBef>
            </a:pPr>
            <a:endParaRPr lang="en-US" dirty="0" smtClean="0"/>
          </a:p>
          <a:p>
            <a:pPr>
              <a:spcBef>
                <a:spcPct val="0"/>
              </a:spcBef>
            </a:pPr>
            <a:r>
              <a:rPr lang="en-US" dirty="0" smtClean="0"/>
              <a:t>Global corporations are encouraged by import liberalization, the prospects for lower tariffs within </a:t>
            </a:r>
            <a:r>
              <a:rPr lang="en-US" dirty="0" err="1" smtClean="0"/>
              <a:t>subregional</a:t>
            </a:r>
            <a:r>
              <a:rPr lang="en-US" dirty="0" smtClean="0"/>
              <a:t> trading groups, and the potential for establishing more efficient regional production. Many observers envision an FTA throughout the region.</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96462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tx1"/>
                </a:solidFill>
                <a:latin typeface="Arial"/>
                <a:ea typeface="Arial"/>
                <a:cs typeface="Arial"/>
                <a:sym typeface="Arial"/>
              </a:rPr>
              <a:t>In 2006 and 2007, implementation of the Central American Free Trade Agreement with the United States created a free trade area known as DR-CAFTA that includes five SICA members (El Salvador, Honduras, Guatemala, Nicaragua, and Costa Rica; Panama is excluded) plus the Dominican Republic. Implementation has been slow, but some changes have already taken effect. For example, 80 percent of U.S. goods and more than half of U.S. agricultural products can now be imported into Central America on a duty-free basis. Benefits to Central American companies include a streamlining of export paperwork and the adoption of an online application process. The region will attract more foreign investment as investors see reduced risk thanks to clearer rules. In Costa Rica alone, foreign direct investment increased by 15 percent from 2012 to 2013.</a:t>
            </a:r>
          </a:p>
          <a:p>
            <a:r>
              <a:rPr lang="en-US" sz="1200" b="0" i="0" u="none" strike="noStrike" kern="1200" cap="none" dirty="0" smtClean="0">
                <a:solidFill>
                  <a:schemeClr val="tx1"/>
                </a:solidFill>
                <a:latin typeface="Arial"/>
                <a:ea typeface="Arial"/>
                <a:cs typeface="Arial"/>
                <a:sym typeface="Arial"/>
              </a:rPr>
              <a:t>In addition, myriad Central American companies operated in the “shadow economy,” with many commercial transactions going unreported. In the mid-2000s, for example, undocumented economic activity in Guatemala and El Salvador amounted to roughly 50 percent of GDP. Government tax revenues should increase as companies join the formal economy to take advantage of CAFTA’s benefits. Critics of the agreement note that signatory countries are not obliged to comply with international labor standards such as those established by the International Labor Organization (ILO). The negative repercussions, these critics say, include low wages and poor working conditions. </a:t>
            </a:r>
          </a:p>
          <a:p>
            <a:endParaRPr lang="en-US" sz="1200" b="0" i="0" u="none" strike="noStrike" kern="1200" cap="none" dirty="0" smtClean="0">
              <a:solidFill>
                <a:schemeClr val="tx1"/>
              </a:solidFill>
              <a:latin typeface="Arial"/>
              <a:ea typeface="Arial"/>
              <a:cs typeface="Arial"/>
              <a:sym typeface="Arial"/>
            </a:endParaRPr>
          </a:p>
          <a:p>
            <a:r>
              <a:rPr lang="en-IN" sz="1200" b="0" i="0" u="none" strike="noStrike" kern="1200" cap="none" dirty="0" smtClean="0">
                <a:solidFill>
                  <a:schemeClr val="tx1"/>
                </a:solidFill>
                <a:latin typeface="Arial"/>
                <a:ea typeface="Arial"/>
                <a:cs typeface="Arial"/>
                <a:sym typeface="Arial"/>
              </a:rPr>
              <a:t>Despite progress, attempts to achieve integration in Central America have been described as uncoordinated, inefficient, and costly. Tariffs still exist on imports of products—sugar, coffee, and alcoholic beverages, for example—that are also produced in the importing country. As one Guatemalan analyst remarked more than a decade ago, “Only when I see Salvadoran beer on sale in Guatemala and Guatemalan beer on sale in El Salvador will I believe that trade liberalization and integration is a reality.”</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43896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hangingPunct="0"/>
            <a:r>
              <a:rPr lang="en-US" sz="1200" b="0" i="0" u="none" strike="noStrike" kern="1200" cap="none" dirty="0" smtClean="0">
                <a:solidFill>
                  <a:schemeClr val="tx1"/>
                </a:solidFill>
                <a:latin typeface="Arial"/>
                <a:ea typeface="Arial"/>
                <a:cs typeface="Arial"/>
                <a:sym typeface="Arial"/>
              </a:rPr>
              <a:t>Blessed with a location near the equator, Ecuador’s cut-flower industry generates hundreds of millions of dollars in sales each year. For years, thanks to the Andean Trade Promotion and Drug Eradication Act, flowers from Ecuador, Colombia, Bolivia, and Peru were imported into the United States duty-free. The U.S. Congress passed the act to encourage Latin American farmers to cultivate ornamental flowers rather than plants that are part of the illegal drug trade. However, the act expired at the end of 2013; for Peru and Colombia, the flower trade is covered by bilateral trade agreements. Although Ecuador’s duty-free status was extended, President Rafael Correa is opposed to free trade talks with the United States. </a:t>
            </a:r>
          </a:p>
          <a:p>
            <a:pPr hangingPunct="0"/>
            <a:endParaRPr lang="en-US" sz="1200" b="0" i="0" u="none" strike="noStrike" kern="1200" cap="none" dirty="0" smtClean="0">
              <a:solidFill>
                <a:schemeClr val="tx1"/>
              </a:solidFill>
              <a:latin typeface="Arial"/>
              <a:ea typeface="Arial"/>
              <a:cs typeface="Arial"/>
              <a:sym typeface="Arial"/>
            </a:endParaRPr>
          </a:p>
          <a:p>
            <a:pPr hangingPunct="0"/>
            <a:r>
              <a:rPr lang="en-US" sz="1200" b="0" i="0" u="none" strike="noStrike" kern="1200" cap="none" dirty="0" smtClean="0">
                <a:solidFill>
                  <a:schemeClr val="tx1"/>
                </a:solidFill>
                <a:effectLst/>
                <a:latin typeface="Arial"/>
                <a:ea typeface="Arial"/>
                <a:cs typeface="Arial"/>
                <a:sym typeface="Arial"/>
              </a:rPr>
              <a:t>Peru is benefiting from surging demand and high prices for </a:t>
            </a:r>
            <a:r>
              <a:rPr lang="en-US" sz="1200" b="0" i="0" u="none" strike="noStrike" kern="1200" cap="none" dirty="0" err="1" smtClean="0">
                <a:solidFill>
                  <a:schemeClr val="tx1"/>
                </a:solidFill>
                <a:effectLst/>
                <a:latin typeface="Arial"/>
                <a:ea typeface="Arial"/>
                <a:cs typeface="Arial"/>
                <a:sym typeface="Arial"/>
              </a:rPr>
              <a:t>maca</a:t>
            </a:r>
            <a:r>
              <a:rPr lang="en-US" sz="1200" b="0" i="0" u="none" strike="noStrike" kern="1200" cap="none" dirty="0" smtClean="0">
                <a:solidFill>
                  <a:schemeClr val="tx1"/>
                </a:solidFill>
                <a:effectLst/>
                <a:latin typeface="Arial"/>
                <a:ea typeface="Arial"/>
                <a:cs typeface="Arial"/>
                <a:sym typeface="Arial"/>
              </a:rPr>
              <a:t>, a native vegetable root crop that grows at high altitudes and whose origins can be traced back to pre-Incan times Thanks to a centuries-old reputation based on its medicinal qualities—as an aphrodisiac and, more recently, as a cancer-fighting agent—</a:t>
            </a:r>
            <a:r>
              <a:rPr lang="en-US" sz="1200" b="0" i="0" u="none" strike="noStrike" kern="1200" cap="none" dirty="0" err="1" smtClean="0">
                <a:solidFill>
                  <a:schemeClr val="tx1"/>
                </a:solidFill>
                <a:effectLst/>
                <a:latin typeface="Arial"/>
                <a:ea typeface="Arial"/>
                <a:cs typeface="Arial"/>
                <a:sym typeface="Arial"/>
              </a:rPr>
              <a:t>maca</a:t>
            </a:r>
            <a:r>
              <a:rPr lang="en-US" sz="1200" b="0" i="0" u="none" strike="noStrike" kern="1200" cap="none" dirty="0" smtClean="0">
                <a:solidFill>
                  <a:schemeClr val="tx1"/>
                </a:solidFill>
                <a:effectLst/>
                <a:latin typeface="Arial"/>
                <a:ea typeface="Arial"/>
                <a:cs typeface="Arial"/>
                <a:sym typeface="Arial"/>
              </a:rPr>
              <a:t> has become a hot commodity in China and Japan. In the United States, organic </a:t>
            </a:r>
            <a:r>
              <a:rPr lang="en-US" sz="1200" b="0" i="0" u="none" strike="noStrike" kern="1200" cap="none" dirty="0" err="1" smtClean="0">
                <a:solidFill>
                  <a:schemeClr val="tx1"/>
                </a:solidFill>
                <a:effectLst/>
                <a:latin typeface="Arial"/>
                <a:ea typeface="Arial"/>
                <a:cs typeface="Arial"/>
                <a:sym typeface="Arial"/>
              </a:rPr>
              <a:t>maca</a:t>
            </a:r>
            <a:r>
              <a:rPr lang="en-US" sz="1200" b="0" i="0" u="none" strike="noStrike" kern="1200" cap="none" dirty="0" smtClean="0">
                <a:solidFill>
                  <a:schemeClr val="tx1"/>
                </a:solidFill>
                <a:effectLst/>
                <a:latin typeface="Arial"/>
                <a:ea typeface="Arial"/>
                <a:cs typeface="Arial"/>
                <a:sym typeface="Arial"/>
              </a:rPr>
              <a:t> is marketed at Whole Foods stores as an “Incan superfood.” Anxious to retain control of this valuable agricultural export, officials at Peru’s National Commission Against </a:t>
            </a:r>
            <a:r>
              <a:rPr lang="en-US" sz="1200" b="0" i="0" u="none" strike="noStrike" kern="1200" cap="none" dirty="0" err="1" smtClean="0">
                <a:solidFill>
                  <a:schemeClr val="tx1"/>
                </a:solidFill>
                <a:effectLst/>
                <a:latin typeface="Arial"/>
                <a:ea typeface="Arial"/>
                <a:cs typeface="Arial"/>
                <a:sym typeface="Arial"/>
              </a:rPr>
              <a:t>Biopiracy</a:t>
            </a:r>
            <a:r>
              <a:rPr lang="en-US" sz="1200" b="0" i="0" u="none" strike="noStrike" kern="1200" cap="none" dirty="0" smtClean="0">
                <a:solidFill>
                  <a:schemeClr val="tx1"/>
                </a:solidFill>
                <a:effectLst/>
                <a:latin typeface="Arial"/>
                <a:ea typeface="Arial"/>
                <a:cs typeface="Arial"/>
                <a:sym typeface="Arial"/>
              </a:rPr>
              <a:t> have ramped up efforts to prevent </a:t>
            </a:r>
            <a:r>
              <a:rPr lang="en-US" sz="1200" b="0" i="0" u="none" strike="noStrike" kern="1200" cap="none" dirty="0" err="1" smtClean="0">
                <a:solidFill>
                  <a:schemeClr val="tx1"/>
                </a:solidFill>
                <a:effectLst/>
                <a:latin typeface="Arial"/>
                <a:ea typeface="Arial"/>
                <a:cs typeface="Arial"/>
                <a:sym typeface="Arial"/>
              </a:rPr>
              <a:t>maca</a:t>
            </a:r>
            <a:r>
              <a:rPr lang="en-US" sz="1200" b="0" i="0" u="none" strike="noStrike" kern="1200" cap="none" dirty="0" smtClean="0">
                <a:solidFill>
                  <a:schemeClr val="tx1"/>
                </a:solidFill>
                <a:effectLst/>
                <a:latin typeface="Arial"/>
                <a:ea typeface="Arial"/>
                <a:cs typeface="Arial"/>
                <a:sym typeface="Arial"/>
              </a:rPr>
              <a:t> seeds from being smuggled out of the country for cultivation elsewhere.</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89243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200" b="0" i="0" u="none" strike="noStrike" kern="1200" cap="none" dirty="0" smtClean="0">
                <a:solidFill>
                  <a:schemeClr val="tx1"/>
                </a:solidFill>
                <a:latin typeface="Arial"/>
                <a:ea typeface="Arial"/>
                <a:cs typeface="Arial"/>
                <a:sym typeface="Arial"/>
              </a:rPr>
              <a:t>March 2016 marked the 25th anniversary of </a:t>
            </a:r>
            <a:r>
              <a:rPr lang="en-US" dirty="0" smtClean="0">
                <a:latin typeface="Times New Roman" pitchFamily="18" charset="0"/>
                <a:ea typeface="ＭＳ Ｐゴシック" pitchFamily="34" charset="-128"/>
              </a:rPr>
              <a:t>signing of the Asunci</a:t>
            </a:r>
            <a:r>
              <a:rPr lang="en-US" dirty="0" smtClean="0">
                <a:latin typeface="Times New Roman" pitchFamily="18" charset="0"/>
                <a:ea typeface="ＭＳ Ｐゴシック" pitchFamily="34" charset="-128"/>
                <a:cs typeface="Tahoma" pitchFamily="34" charset="0"/>
              </a:rPr>
              <a:t>ón Treaty. The four members began phasing in tariff reform in 1995. </a:t>
            </a:r>
            <a:r>
              <a:rPr lang="en-US" sz="1200" b="0" i="0" u="none" strike="noStrike" kern="1200" cap="none" dirty="0" smtClean="0">
                <a:solidFill>
                  <a:schemeClr val="tx1"/>
                </a:solidFill>
                <a:latin typeface="Arial"/>
                <a:ea typeface="Arial"/>
                <a:cs typeface="Arial"/>
                <a:sym typeface="Arial"/>
              </a:rPr>
              <a:t>Internal tariffs were eliminated, and CETs of 20 percent or less were established. In theory, goods, services, and factors of production will ultimately move freely throughout the member countries; until this goal is achieved, however, Mercosur will actually operate as a customs union rather than as a true common market. Today, about 90 percent of goods are traded freely; however, individual members of Mercosur can change both internal and external tariffs when it suits the respective government. Much depends on the successful outcome of this experiment in regional cooperation. The early signs were positive, as trade between the four full member nations grew dramatically during the 1990s. However, the region has experienced a series of financial crises; for example, Brazil’s currency was devalued in 1995 and again in 1999.</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41815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IN" sz="1200" b="1" i="0" u="none" strike="noStrike" kern="1200" cap="none" dirty="0" err="1" smtClean="0">
                <a:solidFill>
                  <a:schemeClr val="tx1"/>
                </a:solidFill>
                <a:latin typeface="Arial"/>
                <a:ea typeface="Arial"/>
                <a:cs typeface="Arial"/>
                <a:sym typeface="Arial"/>
              </a:rPr>
              <a:t>Caricom</a:t>
            </a:r>
            <a:r>
              <a:rPr lang="en-IN" sz="1200" b="0" i="0" u="none" strike="noStrike" kern="1200" cap="none" dirty="0" smtClean="0">
                <a:solidFill>
                  <a:schemeClr val="tx1"/>
                </a:solidFill>
                <a:latin typeface="Arial"/>
                <a:ea typeface="Arial"/>
                <a:cs typeface="Arial"/>
                <a:sym typeface="Arial"/>
              </a:rPr>
              <a:t> was formed in 1973 as a movement toward unity in the Caribbean. It replaced the Caribbean Free Trade Association (CARIFTA) founded in 1965. The members are Antigua and Barbuda, Bahamas, Barbados, Belize, Dominica, Grenada, Guyana, Haiti, Jamaica, Montserrat, St. Kitts and Nevis, St. Lucia, St. Vincent and the Grenadines, Suriname, and Trinidad and Tobago. The population of the entire 15-member </a:t>
            </a:r>
            <a:r>
              <a:rPr lang="en-IN" sz="1200" b="1" i="0" u="none" strike="noStrike" kern="1200" cap="none" dirty="0" err="1" smtClean="0">
                <a:solidFill>
                  <a:schemeClr val="tx1"/>
                </a:solidFill>
                <a:latin typeface="Arial"/>
                <a:ea typeface="Arial"/>
                <a:cs typeface="Arial"/>
                <a:sym typeface="Arial"/>
              </a:rPr>
              <a:t>Caricom</a:t>
            </a:r>
            <a:r>
              <a:rPr lang="en-IN" sz="1200" b="0" i="0" u="none" strike="noStrike" kern="1200" cap="none" dirty="0" smtClean="0">
                <a:solidFill>
                  <a:schemeClr val="tx1"/>
                </a:solidFill>
                <a:latin typeface="Arial"/>
                <a:ea typeface="Arial"/>
                <a:cs typeface="Arial"/>
                <a:sym typeface="Arial"/>
              </a:rPr>
              <a:t> is about 17 million.</a:t>
            </a:r>
            <a:endParaRPr lang="en-US" dirty="0" smtClean="0"/>
          </a:p>
          <a:p>
            <a:endParaRPr lang="en-IN" sz="1200" b="0" i="0" u="none" strike="noStrike" kern="1200" cap="none" dirty="0" smtClean="0">
              <a:solidFill>
                <a:schemeClr val="tx1"/>
              </a:solidFill>
              <a:latin typeface="Arial"/>
              <a:ea typeface="Arial"/>
              <a:cs typeface="Arial"/>
              <a:sym typeface="Arial"/>
            </a:endParaRPr>
          </a:p>
          <a:p>
            <a:r>
              <a:rPr lang="en-US" sz="1200" b="0" i="0" u="none" strike="noStrike" kern="1200" cap="none" dirty="0" smtClean="0">
                <a:solidFill>
                  <a:schemeClr val="tx1"/>
                </a:solidFill>
                <a:effectLst/>
                <a:latin typeface="Arial"/>
                <a:ea typeface="Arial"/>
                <a:cs typeface="Arial"/>
                <a:sym typeface="Arial"/>
              </a:rPr>
              <a:t>In the past few years, a trade dispute between the United States and Antigua and Barbuda has raised some eyebrows. Until recently, Antigua’s online gambling industry generated more than $3 billion annually. However, after Washington clamped down on Internet poker sites, Antigua’s revenues slumped. Believing that the United States was violating international law, Antigua appealed to the WTO. The trade body ruled in favor of Antigua, and gave it the right to sell various types of U.S. intellectual property, including software and DVDs, without compensating the trademark and copyright owners.</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988964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sz="1200" b="0" i="0" u="none" strike="noStrike" kern="1200" cap="none" dirty="0" smtClean="0">
                <a:solidFill>
                  <a:schemeClr val="tx1"/>
                </a:solidFill>
                <a:latin typeface="Arial"/>
                <a:ea typeface="Arial"/>
                <a:cs typeface="Arial"/>
                <a:sym typeface="Arial"/>
              </a:rPr>
              <a:t>Singapore represents a special case among the ASEAN nations. </a:t>
            </a:r>
            <a:r>
              <a:rPr lang="en-US" dirty="0" smtClean="0"/>
              <a:t>Singapore went from a British colony to a 240 sq. mile industrial power in less than 30 years.</a:t>
            </a:r>
          </a:p>
          <a:p>
            <a:pPr>
              <a:spcBef>
                <a:spcPct val="0"/>
              </a:spcBef>
            </a:pPr>
            <a:r>
              <a:rPr lang="en-US" dirty="0" smtClean="0"/>
              <a:t>It accounts for more than 1/3 of U.S. trading with ASEAN. 2010: $39 billion in U.S. exports; $27.1 billion in U.S. imports; 32% of imports are redirected to neighbors.</a:t>
            </a:r>
          </a:p>
          <a:p>
            <a:pPr>
              <a:spcBef>
                <a:spcPct val="0"/>
              </a:spcBef>
            </a:pPr>
            <a:endParaRPr lang="en-US" dirty="0" smtClean="0"/>
          </a:p>
          <a:p>
            <a:pPr marL="0" marR="0" indent="0" algn="l" defTabSz="914400" rtl="0" eaLnBrk="1" fontAlgn="base" latinLnBrk="0" hangingPunct="1">
              <a:lnSpc>
                <a:spcPct val="100000"/>
              </a:lnSpc>
              <a:spcBef>
                <a:spcPct val="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In fewer than three decades, Singapore transformed itself from a British colony to a vibrant, 240-square-mile industrial power. Singapore has an extremely efficient infrastructure—the Port of Singapore is the world’s second-largest container port (Hong Kong’s ranks first)—and a standard of living second in the region only to Japan’s. Singapore’s 5.4 million citizens have played a critical role in the country’s economic achievements by readily accepting the notion that “the country with the most knowledge will win” in global competition. Excellent training programs and a 95 percent literacy rate help explain why Singapore has more engineers per capita than the United States. Singapore’s Economic Development Board has also actively recruited business interest in the nation. The manufacturing companies that have been attracted to Singapore read like a who’s who of global marketing and include Hewlett-Packard, IBM, Philips, and Apple; in all, more than 3,000 companies have operations or investments in Singapore.</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60925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The origins of the European Union (EU) can be traced back to the 1958 Treaty of Rome. The six original members of the European Community (EC), as the group was called then, were Belgium, France, Holland, Italy, Luxembourg, and West Germany. In 1973, Great Britain, Denmark, and Ireland were admitted, followed by Greece in 1981 and Spain and Portugal in 1986. Beginning in 1987, the 12 countries that were EC members set about the difficult task of creating a genuine single market in goods, services, and capital. In other words, the goal was to create a true economic union. Adopting the Single European Act by the end of 1992 was a major EC achievement; the Council of Ministers adopted more than 200 pieces of legislation and regulations to make the single market a reality.</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effectLst/>
                <a:latin typeface="Arial"/>
                <a:ea typeface="Arial"/>
                <a:cs typeface="Arial"/>
                <a:sym typeface="Arial"/>
              </a:rPr>
              <a:t>For the past 15 years, EU enlargement was an important story in the region. Cyprus, the Czech Republic, Estonia, Hungary, Poland, Latvia, Lithuania, Malta, the Slovak Republic, and Slovenia became full EU members on May 1, 2004. Bulgaria and Romania joined in 2007; Croatia, the newest member, joined on July 1, 2013. As shown in Figure 3-8, the 28 nations of the EU are home to 450 million people and constitute the world’s largest economy, with more than $15 trillion in combined GDP. As discussed in the chapter opening case, the EU28 will become the EU27 when </a:t>
            </a:r>
            <a:r>
              <a:rPr lang="en-US" sz="1200" b="0" i="0" u="none" strike="noStrike" kern="1200" cap="none" dirty="0" err="1" smtClean="0">
                <a:solidFill>
                  <a:schemeClr val="tx1"/>
                </a:solidFill>
                <a:effectLst/>
                <a:latin typeface="Arial"/>
                <a:ea typeface="Arial"/>
                <a:cs typeface="Arial"/>
                <a:sym typeface="Arial"/>
              </a:rPr>
              <a:t>Brexit</a:t>
            </a:r>
            <a:r>
              <a:rPr lang="en-US" sz="1200" b="0" i="0" u="none" strike="noStrike" kern="1200" cap="none" dirty="0" smtClean="0">
                <a:solidFill>
                  <a:schemeClr val="tx1"/>
                </a:solidFill>
                <a:effectLst/>
                <a:latin typeface="Arial"/>
                <a:ea typeface="Arial"/>
                <a:cs typeface="Arial"/>
                <a:sym typeface="Arial"/>
              </a:rPr>
              <a:t> is triggered in 2019 and Great Britain leaves the EU.</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13066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Countries fall into all categories of economic freedom as discussed in Chapter 2.</a:t>
            </a:r>
          </a:p>
          <a:p>
            <a:pPr>
              <a:spcBef>
                <a:spcPct val="0"/>
              </a:spcBef>
            </a:pPr>
            <a:r>
              <a:rPr lang="en-US" dirty="0" smtClean="0"/>
              <a:t> </a:t>
            </a:r>
          </a:p>
          <a:p>
            <a:pPr>
              <a:spcBef>
                <a:spcPct val="0"/>
              </a:spcBef>
            </a:pPr>
            <a:r>
              <a:rPr lang="en-US" dirty="0" smtClean="0"/>
              <a:t>The price of oil drives business. Bahrain, Iraq, Iran, Kuwait, Oman, Qatar, and Saudi Arabia hold significant world oil reserves. Saudi Arabia, with 22 million people and 25% of the world’s oil, is the most important market in the region.</a:t>
            </a:r>
          </a:p>
          <a:p>
            <a:pPr>
              <a:spcBef>
                <a:spcPct val="0"/>
              </a:spcBef>
            </a:pPr>
            <a:r>
              <a:rPr lang="en-US" dirty="0" smtClean="0"/>
              <a:t> </a:t>
            </a:r>
          </a:p>
          <a:p>
            <a:pPr>
              <a:spcBef>
                <a:spcPct val="0"/>
              </a:spcBef>
            </a:pPr>
            <a:r>
              <a:rPr lang="en-US" i="1" dirty="0" smtClean="0"/>
              <a:t>Connection </a:t>
            </a:r>
            <a:r>
              <a:rPr lang="en-US" dirty="0" smtClean="0"/>
              <a:t>is a key word in conducting business in the Middle East. Forming relationships, establishing trust, and respect are key. Arab businesspeople do business in person, not over the phone or through correspondence. Women are not usually part of a business or social scene for traditional Arabs.</a:t>
            </a:r>
          </a:p>
          <a:p>
            <a:pPr>
              <a:spcBef>
                <a:spcPct val="0"/>
              </a:spcBef>
            </a:pPr>
            <a:endParaRPr lang="en-US" dirty="0" smtClean="0"/>
          </a:p>
          <a:p>
            <a:pPr>
              <a:spcBef>
                <a:spcPct val="0"/>
              </a:spcBef>
            </a:pPr>
            <a:r>
              <a:rPr lang="en-US" sz="1200" b="0" i="0" u="none" strike="noStrike" kern="1200" cap="none" dirty="0" smtClean="0">
                <a:solidFill>
                  <a:schemeClr val="tx1"/>
                </a:solidFill>
                <a:latin typeface="Arial"/>
                <a:ea typeface="Arial"/>
                <a:cs typeface="Arial"/>
                <a:sym typeface="Arial"/>
              </a:rPr>
              <a:t>In 2011 the region was rocked by demonstrations and protests that have been described as “the Arab awakening” and “the Arab spring.” The governments of Tunisia and Egypt were overthrown, civil war broke out in Libya, and Syria’s regime cracked down on insurgent activists. Elsewhere in the region, leaders were forced to make economic and political concessions. Prior to the uprisings, Syria had been a case study in the slow pace of change coming to the Middle East. Citing China’s success at opening its economy while maintaining social control, President Bashar al-Assad took steps to move Syria away from a rigid socialist economic model. Private banks opened for business, a stock market was established, and possessing foreign currency became legal for Syrian citizens. Ties with the West began improving, too; U.S. President Barack Obama lifted some sanctions and named an ambassador to Syria. Entrepreneurs with ties to Syria began returning from Lebanon and the United States, a trend that helped spark a consumer culture. In Damascus, signs of economic rebirth included a Ford dealership, a KFC restaurant, and Benetton boutiques.</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42050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latin typeface="Times New Roman" pitchFamily="18" charset="0"/>
                <a:ea typeface="ＭＳ Ｐゴシック" pitchFamily="34" charset="-128"/>
              </a:rPr>
              <a:t>11.7 million sq. miles, or 3 ½ times the size of the U.S.</a:t>
            </a:r>
          </a:p>
          <a:p>
            <a:pPr>
              <a:spcBef>
                <a:spcPct val="0"/>
              </a:spcBef>
            </a:pPr>
            <a:r>
              <a:rPr lang="en-US" dirty="0" smtClean="0">
                <a:latin typeface="Times New Roman" pitchFamily="18" charset="0"/>
                <a:ea typeface="ＭＳ Ｐゴシック" pitchFamily="34" charset="-128"/>
              </a:rPr>
              <a:t>54 nations</a:t>
            </a:r>
          </a:p>
          <a:p>
            <a:pPr>
              <a:spcBef>
                <a:spcPct val="0"/>
              </a:spcBef>
            </a:pPr>
            <a:r>
              <a:rPr lang="en-US" dirty="0" smtClean="0">
                <a:latin typeface="Times New Roman" pitchFamily="18" charset="0"/>
                <a:ea typeface="ＭＳ Ｐゴシック" pitchFamily="34" charset="-128"/>
              </a:rPr>
              <a:t>1.3% of world’s wealth</a:t>
            </a:r>
          </a:p>
          <a:p>
            <a:pPr>
              <a:spcBef>
                <a:spcPct val="0"/>
              </a:spcBef>
            </a:pPr>
            <a:r>
              <a:rPr lang="en-US" dirty="0" smtClean="0">
                <a:latin typeface="Times New Roman" pitchFamily="18" charset="0"/>
                <a:ea typeface="ＭＳ Ｐゴシック" pitchFamily="34" charset="-128"/>
              </a:rPr>
              <a:t>11.5% of world’s population</a:t>
            </a:r>
          </a:p>
          <a:p>
            <a:pPr>
              <a:spcBef>
                <a:spcPct val="0"/>
              </a:spcBef>
            </a:pPr>
            <a:r>
              <a:rPr lang="en-US" dirty="0" smtClean="0">
                <a:latin typeface="Times New Roman" pitchFamily="18" charset="0"/>
                <a:ea typeface="ＭＳ Ｐゴシック" pitchFamily="34" charset="-128"/>
              </a:rPr>
              <a:t>Average per capita income ranges from $1,505 in sub-Saharan countries to $7,800 in the North Africa/Middle</a:t>
            </a:r>
            <a:r>
              <a:rPr lang="en-US" baseline="0" dirty="0" smtClean="0">
                <a:latin typeface="Times New Roman" pitchFamily="18" charset="0"/>
                <a:ea typeface="ＭＳ Ｐゴシック" pitchFamily="34" charset="-128"/>
              </a:rPr>
              <a:t> E</a:t>
            </a:r>
            <a:r>
              <a:rPr lang="en-US" dirty="0" smtClean="0">
                <a:latin typeface="Times New Roman" pitchFamily="18" charset="0"/>
                <a:ea typeface="ＭＳ Ｐゴシック" pitchFamily="34" charset="-128"/>
              </a:rPr>
              <a:t>ast region.</a:t>
            </a:r>
          </a:p>
          <a:p>
            <a:pPr>
              <a:spcBef>
                <a:spcPct val="0"/>
              </a:spcBef>
            </a:pPr>
            <a:r>
              <a:rPr lang="en-US" dirty="0" smtClean="0">
                <a:latin typeface="Times New Roman" pitchFamily="18" charset="0"/>
                <a:ea typeface="ＭＳ Ｐゴシック" pitchFamily="34" charset="-128"/>
              </a:rPr>
              <a:t>Arabs of northern Africa are politically and economically differentiated from the rest of the continent. Libya, Algeria, and Egypt benefit from oil resources.</a:t>
            </a:r>
          </a:p>
          <a:p>
            <a:pPr>
              <a:spcBef>
                <a:spcPct val="0"/>
              </a:spcBef>
            </a:pPr>
            <a:endParaRPr lang="en-US" dirty="0" smtClean="0">
              <a:latin typeface="Times New Roman" pitchFamily="18" charset="0"/>
              <a:ea typeface="ＭＳ Ｐゴシック" pitchFamily="34" charset="-128"/>
            </a:endParaRPr>
          </a:p>
          <a:p>
            <a:pPr hangingPunct="0"/>
            <a:r>
              <a:rPr lang="en-US" sz="1200" b="0" i="0" u="none" strike="noStrike" kern="1200" cap="none" dirty="0" smtClean="0">
                <a:solidFill>
                  <a:schemeClr val="tx1"/>
                </a:solidFill>
                <a:latin typeface="Arial"/>
                <a:ea typeface="Arial"/>
                <a:cs typeface="Arial"/>
                <a:sym typeface="Arial"/>
              </a:rPr>
              <a:t>By January 1990, tariffs on 25 items manufactured in ECOWAS member states had been eliminated. The organization installed a computer system to process customs and trade statistics and to calculate the loss of revenue resulting from the liberalization of intercommunity trade. In June 1990, ECOWAS adopted measures to create a single monetary zone in the region by 1994. Despite such achievements, economic development has occurred unevenly in the region. In recent years, Ghana has performed impressively, propelled by deals related to its oil, gas, and mineral sectors. China has signed deals with the region that are worth $15 billion. By contrast, Liberia and Sierra Leone are still experiencing political conflict and economic decline.</a:t>
            </a:r>
          </a:p>
          <a:p>
            <a:pPr>
              <a:spcBef>
                <a:spcPct val="0"/>
              </a:spcBef>
            </a:pPr>
            <a:endParaRPr lang="en-US" dirty="0" smtClean="0">
              <a:latin typeface="Times New Roman" pitchFamily="18" charset="0"/>
              <a:ea typeface="ＭＳ Ｐゴシック" pitchFamily="34" charset="-128"/>
            </a:endParaRPr>
          </a:p>
          <a:p>
            <a:pPr>
              <a:spcBef>
                <a:spcPct val="0"/>
              </a:spcBef>
            </a:pPr>
            <a:r>
              <a:rPr lang="en-US" dirty="0" smtClean="0">
                <a:latin typeface="Times New Roman" pitchFamily="18" charset="0"/>
                <a:ea typeface="ＭＳ Ｐゴシック" pitchFamily="34" charset="-128"/>
              </a:rPr>
              <a:t>East African Community: </a:t>
            </a:r>
            <a:r>
              <a:rPr lang="en-IN" sz="1200" b="0" i="0" u="none" strike="noStrike" kern="1200" cap="none" dirty="0" smtClean="0">
                <a:solidFill>
                  <a:schemeClr val="tx1"/>
                </a:solidFill>
                <a:latin typeface="Arial"/>
                <a:ea typeface="Arial"/>
                <a:cs typeface="Arial"/>
                <a:sym typeface="Arial"/>
              </a:rPr>
              <a:t>Kenya, Uganda, Tanzania, Rwanda, and Burundi are the five nations that comprise the world’s newest common market.</a:t>
            </a:r>
            <a:r>
              <a:rPr lang="en-IN" sz="1200" b="0" i="0" u="none" strike="noStrike" kern="1200" cap="none" baseline="0" dirty="0" smtClean="0">
                <a:solidFill>
                  <a:schemeClr val="tx1"/>
                </a:solidFill>
                <a:latin typeface="Arial"/>
                <a:ea typeface="Arial"/>
                <a:cs typeface="Arial"/>
                <a:sym typeface="Arial"/>
              </a:rPr>
              <a:t> </a:t>
            </a:r>
            <a:r>
              <a:rPr lang="en-US" sz="1200" b="0" i="0" u="none" strike="noStrike" kern="1200" cap="none" dirty="0" smtClean="0">
                <a:solidFill>
                  <a:schemeClr val="tx1"/>
                </a:solidFill>
                <a:latin typeface="Arial"/>
                <a:ea typeface="Arial"/>
                <a:cs typeface="Arial"/>
                <a:sym typeface="Arial"/>
              </a:rPr>
              <a:t>The formation of the common market in 2010 resulted in the free movement of people, goods and services, and capital within the community. Members also intend to move swiftly to establish an economic union. The first step will be creating a monetary union; although negotiations were still ongoing in mid-2013, the goal is to introduce a common currency in 2015. There is even talk about forming a single nation. </a:t>
            </a:r>
          </a:p>
          <a:p>
            <a:pPr>
              <a:spcBef>
                <a:spcPct val="0"/>
              </a:spcBef>
            </a:pPr>
            <a:endParaRPr lang="en-US" sz="1200" b="0" i="0" u="none" strike="noStrike" kern="1200" cap="none" dirty="0" smtClean="0">
              <a:solidFill>
                <a:schemeClr val="tx1"/>
              </a:solidFill>
              <a:latin typeface="Arial"/>
              <a:ea typeface="Arial"/>
              <a:cs typeface="Arial"/>
              <a:sym typeface="Arial"/>
            </a:endParaRPr>
          </a:p>
          <a:p>
            <a:pPr marL="0" marR="0" indent="0" algn="l" defTabSz="914400" rtl="0" eaLnBrk="1" fontAlgn="base" latinLnBrk="0" hangingPunct="1">
              <a:lnSpc>
                <a:spcPct val="100000"/>
              </a:lnSpc>
              <a:spcBef>
                <a:spcPct val="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In 1992, the Southern African Development Community (SADC) superseded the South African Development Coordination Council as a mechanism by which the region’s black-ruled states could promote trade, cooperation, and economic integration. </a:t>
            </a:r>
            <a:r>
              <a:rPr lang="en-IN" sz="1200" b="0" i="0" u="none" strike="noStrike" kern="1200" cap="none" dirty="0" smtClean="0">
                <a:solidFill>
                  <a:schemeClr val="tx1"/>
                </a:solidFill>
                <a:latin typeface="Arial"/>
                <a:ea typeface="Arial"/>
                <a:cs typeface="Arial"/>
                <a:sym typeface="Arial"/>
              </a:rPr>
              <a:t>The members are Angola, Botswana, Democratic Republic of Congo (formerly Zaire), Lesotho, Malawi, Mauritius, Mozambique, Namibia, South Africa, Seychelles, Swaziland, Tanzania, Zambia, and Zimbabwe. </a:t>
            </a:r>
            <a:r>
              <a:rPr lang="en-US" sz="1200" b="0" i="0" u="none" strike="noStrike" kern="1200" cap="none" dirty="0" smtClean="0">
                <a:solidFill>
                  <a:schemeClr val="tx1"/>
                </a:solidFill>
                <a:latin typeface="Arial"/>
                <a:ea typeface="Arial"/>
                <a:cs typeface="Arial"/>
                <a:sym typeface="Arial"/>
              </a:rPr>
              <a:t>South Africa joined the community in 1994; it represents about 75 percent of the income in the region and 86 percent of intraregional exports. The SADC’s ultimate goal is a fully developed customs union; in 2000, an 11-nation free trade area was finally established (Angola, the Democratic Republic of Congo, and Seychelles are not participants). South Africa and the EU signed a Trade, Development, and Cooperation Agreement (TDCA) in 2000; two-way trade and foreign direct investment have increased substantially since then. Meanwhile, other SADC members are concerned that such an arrangement provides European global companies with a base from which to dominate the continent. South Africa, Botswana, Lesotho, Namibia, and Swaziland also belong to the Southern African Customs Union (SACU).</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91129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32</a:t>
            </a:fld>
            <a:endParaRPr lang="en-US"/>
          </a:p>
        </p:txBody>
      </p:sp>
    </p:spTree>
    <p:extLst>
      <p:ext uri="{BB962C8B-B14F-4D97-AF65-F5344CB8AC3E}">
        <p14:creationId xmlns:p14="http://schemas.microsoft.com/office/powerpoint/2010/main" val="1372981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79795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latin typeface="Times New Roman" pitchFamily="18" charset="0"/>
                <a:ea typeface="ＭＳ Ｐゴシック" pitchFamily="34" charset="-128"/>
              </a:rPr>
              <a:t>The website for the WTO is www.wto.org</a:t>
            </a:r>
          </a:p>
          <a:p>
            <a:pPr>
              <a:spcBef>
                <a:spcPct val="0"/>
              </a:spcBef>
            </a:pPr>
            <a:r>
              <a:rPr lang="en-US" dirty="0" smtClean="0"/>
              <a:t>Location: Geneva, Switzerland</a:t>
            </a:r>
            <a:br>
              <a:rPr lang="en-US" dirty="0" smtClean="0"/>
            </a:br>
            <a:r>
              <a:rPr lang="en-US" dirty="0" smtClean="0"/>
              <a:t>Established: 1 January 1995</a:t>
            </a:r>
            <a:br>
              <a:rPr lang="en-US" dirty="0" smtClean="0"/>
            </a:br>
            <a:r>
              <a:rPr lang="en-US" dirty="0" smtClean="0"/>
              <a:t>Created by: Uruguay Round negotiations (1986-94)</a:t>
            </a:r>
            <a:br>
              <a:rPr lang="en-US" dirty="0" smtClean="0"/>
            </a:br>
            <a:r>
              <a:rPr lang="en-US" dirty="0" smtClean="0">
                <a:hlinkClick r:id="rId3" action="ppaction://hlinkfile"/>
              </a:rPr>
              <a:t>Membership</a:t>
            </a:r>
            <a:r>
              <a:rPr lang="en-US" dirty="0" smtClean="0"/>
              <a:t>: 160 countries </a:t>
            </a:r>
            <a:br>
              <a:rPr lang="en-US" dirty="0" smtClean="0"/>
            </a:br>
            <a:r>
              <a:rPr lang="en-US" dirty="0" smtClean="0">
                <a:hlinkClick r:id="" action="ppaction://hlinkfile"/>
              </a:rPr>
              <a:t>Budget</a:t>
            </a:r>
            <a:r>
              <a:rPr lang="en-US" dirty="0" smtClean="0"/>
              <a:t>: 197</a:t>
            </a:r>
            <a:r>
              <a:rPr lang="en-US" baseline="0" dirty="0" smtClean="0"/>
              <a:t> </a:t>
            </a:r>
            <a:r>
              <a:rPr lang="en-US" dirty="0" smtClean="0"/>
              <a:t>million Swiss francs for 2015</a:t>
            </a:r>
            <a:br>
              <a:rPr lang="en-US" dirty="0" smtClean="0"/>
            </a:br>
            <a:r>
              <a:rPr lang="en-US" dirty="0" smtClean="0"/>
              <a:t>Secretariat staff: 640</a:t>
            </a:r>
            <a:br>
              <a:rPr lang="en-US" dirty="0" smtClean="0"/>
            </a:br>
            <a:r>
              <a:rPr lang="en-US" dirty="0" smtClean="0"/>
              <a:t>Head: Roberto </a:t>
            </a:r>
            <a:r>
              <a:rPr lang="en-US" dirty="0" err="1" smtClean="0"/>
              <a:t>Azevedo</a:t>
            </a:r>
            <a:r>
              <a:rPr lang="en-US" dirty="0" smtClean="0"/>
              <a:t> (Director-General)</a:t>
            </a:r>
          </a:p>
          <a:p>
            <a:pPr>
              <a:spcBef>
                <a:spcPct val="0"/>
              </a:spcBef>
            </a:pPr>
            <a:r>
              <a:rPr lang="en-US" dirty="0" smtClean="0"/>
              <a:t>Functions:</a:t>
            </a:r>
            <a:br>
              <a:rPr lang="en-US" dirty="0" smtClean="0"/>
            </a:br>
            <a:r>
              <a:rPr lang="en-US" dirty="0" smtClean="0"/>
              <a:t>• Administering WTO trade agreements</a:t>
            </a:r>
            <a:br>
              <a:rPr lang="en-US" dirty="0" smtClean="0"/>
            </a:br>
            <a:r>
              <a:rPr lang="en-US" dirty="0" smtClean="0"/>
              <a:t>• Forum for trade negotiations</a:t>
            </a:r>
            <a:br>
              <a:rPr lang="en-US" dirty="0" smtClean="0"/>
            </a:br>
            <a:r>
              <a:rPr lang="en-US" dirty="0" smtClean="0"/>
              <a:t>• Handling trade disputes</a:t>
            </a:r>
            <a:br>
              <a:rPr lang="en-US" dirty="0" smtClean="0"/>
            </a:br>
            <a:r>
              <a:rPr lang="en-US" dirty="0" smtClean="0"/>
              <a:t>• Monitoring national trade policies</a:t>
            </a:r>
            <a:br>
              <a:rPr lang="en-US" dirty="0" smtClean="0"/>
            </a:br>
            <a:r>
              <a:rPr lang="en-US" dirty="0" smtClean="0"/>
              <a:t>• Technical assistance and training for developing countries</a:t>
            </a:r>
            <a:br>
              <a:rPr lang="en-US" dirty="0" smtClean="0"/>
            </a:br>
            <a:r>
              <a:rPr lang="en-US" dirty="0" smtClean="0"/>
              <a:t>• Cooperation with other international organizations </a:t>
            </a:r>
          </a:p>
          <a:p>
            <a:pPr>
              <a:spcBef>
                <a:spcPct val="0"/>
              </a:spcBef>
            </a:pPr>
            <a:endParaRPr lang="en-US" dirty="0" smtClean="0">
              <a:latin typeface="Times New Roman" pitchFamily="18" charset="0"/>
              <a:ea typeface="ＭＳ Ｐゴシック" pitchFamily="34" charset="-128"/>
            </a:endParaRPr>
          </a:p>
          <a:p>
            <a:pPr>
              <a:spcBef>
                <a:spcPct val="0"/>
              </a:spcBef>
            </a:pPr>
            <a:endParaRPr lang="en-US" dirty="0" smtClean="0">
              <a:latin typeface="Times New Roman" pitchFamily="18" charset="0"/>
              <a:ea typeface="ＭＳ Ｐゴシック" pitchFamily="34" charset="-128"/>
            </a:endParaRPr>
          </a:p>
          <a:p>
            <a:pPr>
              <a:spcBef>
                <a:spcPct val="0"/>
              </a:spcBef>
            </a:pPr>
            <a:r>
              <a:rPr lang="en-US" dirty="0" smtClean="0">
                <a:latin typeface="Times New Roman" pitchFamily="18" charset="0"/>
                <a:ea typeface="ＭＳ Ｐゴシック" pitchFamily="34" charset="-128"/>
              </a:rPr>
              <a:t>The Dispute Settlement Body of neutral staff members mediates unfair trade barriers and other issues. For 60 days, parties are expected to negotiate in good faith. After that, the DSB will appoint a three-member panel of trade experts to hear the case behind closed doors. The panel must rule in nine months. The losing party has the right to turn to a seven-member appellate body. If, after due process, a country’s policies are found to violate WTO rules, it is expected to change those policies. If it does not, trade sanctions may be imposed.</a:t>
            </a:r>
          </a:p>
          <a:p>
            <a:pPr>
              <a:spcBef>
                <a:spcPct val="0"/>
              </a:spcBef>
            </a:pPr>
            <a:endParaRPr lang="en-US" dirty="0" smtClean="0">
              <a:latin typeface="Times New Roman" pitchFamily="18" charset="0"/>
              <a:ea typeface="ＭＳ Ｐゴシック" pitchFamily="34" charset="-128"/>
            </a:endParaRPr>
          </a:p>
          <a:p>
            <a:pPr>
              <a:spcBef>
                <a:spcPct val="0"/>
              </a:spcBef>
            </a:pPr>
            <a:r>
              <a:rPr lang="en-US" dirty="0" smtClean="0">
                <a:latin typeface="Times New Roman" pitchFamily="18" charset="0"/>
                <a:ea typeface="ＭＳ Ｐゴシック" pitchFamily="34" charset="-128"/>
              </a:rPr>
              <a:t>Trade ministers meet annually to work on improving world trade. The Doha Round began in 2001.</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05299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It is customary to notify the WTO when countries enter into PTAs. Strictly speaking, few fully conform to WTO requirements; none, however, have been disallowed.</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95061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Sometimes duties may be eliminated on the day of the agreement or phased out over time.</a:t>
            </a:r>
          </a:p>
          <a:p>
            <a:pPr>
              <a:spcBef>
                <a:spcPct val="0"/>
              </a:spcBef>
            </a:pPr>
            <a:r>
              <a:rPr lang="en-US" dirty="0" smtClean="0"/>
              <a:t> </a:t>
            </a:r>
          </a:p>
          <a:p>
            <a:pPr>
              <a:spcBef>
                <a:spcPct val="0"/>
              </a:spcBef>
            </a:pPr>
            <a:r>
              <a:rPr lang="en-US" dirty="0" smtClean="0"/>
              <a:t>Chile and Canada established an FTA in 1997. A Caterpillar tractor made in Canada could be shipped to Chile duty free. A U.S.-made tractor could not be shipped through Canada to Chile because the “Made in the USA” label would subject it to about $13,000 in duties. Little wonder that the U.S. negotiated its own agreement with Chile that came into effect in 2003.</a:t>
            </a:r>
          </a:p>
          <a:p>
            <a:pPr>
              <a:spcBef>
                <a:spcPct val="0"/>
              </a:spcBef>
            </a:pPr>
            <a:r>
              <a:rPr lang="en-US" dirty="0" smtClean="0"/>
              <a:t> </a:t>
            </a:r>
          </a:p>
          <a:p>
            <a:pPr>
              <a:spcBef>
                <a:spcPct val="0"/>
              </a:spcBef>
            </a:pPr>
            <a:r>
              <a:rPr lang="en-US" dirty="0" smtClean="0"/>
              <a:t>Other FTAs:</a:t>
            </a:r>
          </a:p>
          <a:p>
            <a:pPr>
              <a:spcBef>
                <a:spcPct val="0"/>
              </a:spcBef>
            </a:pPr>
            <a:r>
              <a:rPr lang="en-US" dirty="0" smtClean="0"/>
              <a:t>European Economic Union—the EU plus Norway, Liechtenstein, and Iceland</a:t>
            </a:r>
          </a:p>
          <a:p>
            <a:pPr>
              <a:spcBef>
                <a:spcPct val="0"/>
              </a:spcBef>
            </a:pPr>
            <a:r>
              <a:rPr lang="en-US" dirty="0" smtClean="0"/>
              <a:t>The Group of Three (G3)—Colombia, Mexico, and Venezuela</a:t>
            </a:r>
          </a:p>
          <a:p>
            <a:pPr>
              <a:spcBef>
                <a:spcPct val="0"/>
              </a:spcBef>
            </a:pPr>
            <a:r>
              <a:rPr lang="en-US" dirty="0" smtClean="0"/>
              <a:t>The Closer Economic Partnership Agreement—China and Hong Kong</a:t>
            </a:r>
          </a:p>
          <a:p>
            <a:pPr>
              <a:spcBef>
                <a:spcPct val="0"/>
              </a:spcBef>
            </a:pPr>
            <a:r>
              <a:rPr lang="en-US" dirty="0" smtClean="0"/>
              <a:t>U.S. and South Korea, Panama and Colombia long delayed FTAs were ratified by the U.S. Congress in Oct. 2011</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794756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itchFamily="18" charset="0"/>
                <a:ea typeface="ＭＳ Ｐゴシック" pitchFamily="34" charset="-128"/>
              </a:rPr>
              <a:t>The EU’s and Turkey’s 1996 customs union </a:t>
            </a:r>
            <a:r>
              <a:rPr lang="en-US" sz="1200" b="0" i="0" u="none" strike="noStrike" kern="1200" cap="none" dirty="0" smtClean="0">
                <a:solidFill>
                  <a:schemeClr val="tx1"/>
                </a:solidFill>
                <a:effectLst/>
                <a:latin typeface="Arial"/>
                <a:ea typeface="Arial"/>
                <a:cs typeface="Arial"/>
                <a:sym typeface="Arial"/>
              </a:rPr>
              <a:t>boosted two-way trade above the average annual level of $20 billion and</a:t>
            </a:r>
            <a:r>
              <a:rPr lang="en-US" dirty="0" smtClean="0">
                <a:latin typeface="Times New Roman" pitchFamily="18" charset="0"/>
                <a:ea typeface="ＭＳ Ｐゴシック" pitchFamily="34" charset="-128"/>
              </a:rPr>
              <a:t> eliminated tariffs averaging 14% that added $1.5 billion/year to the cost of European goods imported into Turkey.</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18181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itchFamily="18" charset="0"/>
                <a:ea typeface="ＭＳ Ｐゴシック" pitchFamily="34" charset="-128"/>
              </a:rPr>
              <a:t>Current Central and South American customs unions SICA, </a:t>
            </a:r>
            <a:r>
              <a:rPr lang="en-US" b="1" dirty="0" err="1" smtClean="0">
                <a:latin typeface="Times New Roman" pitchFamily="18" charset="0"/>
                <a:ea typeface="ＭＳ Ｐゴシック" pitchFamily="34" charset="-128"/>
              </a:rPr>
              <a:t>Caricom</a:t>
            </a:r>
            <a:r>
              <a:rPr lang="en-US" dirty="0" smtClean="0">
                <a:latin typeface="Times New Roman" pitchFamily="18" charset="0"/>
                <a:ea typeface="ＭＳ Ｐゴシック" pitchFamily="34" charset="-128"/>
              </a:rPr>
              <a:t>, and the Andean Community may evolve into common markets.</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14692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itchFamily="18" charset="0"/>
                <a:ea typeface="ＭＳ Ｐゴシック" pitchFamily="34" charset="-128"/>
              </a:rPr>
              <a:t>In the European Union, countries must harmonize their licensing standards so that professionals such as doctors or lawyers qualified in one country may work in another. </a:t>
            </a:r>
            <a:r>
              <a:rPr lang="en-US" b="1" dirty="0" smtClean="0">
                <a:latin typeface="Times New Roman" pitchFamily="18" charset="0"/>
                <a:ea typeface="ＭＳ Ｐゴシック" pitchFamily="34" charset="-128"/>
              </a:rPr>
              <a:t>Harmonization </a:t>
            </a:r>
            <a:r>
              <a:rPr lang="en-US" dirty="0" smtClean="0">
                <a:latin typeface="Times New Roman" pitchFamily="18" charset="0"/>
                <a:ea typeface="ＭＳ Ｐゴシック" pitchFamily="34" charset="-128"/>
              </a:rPr>
              <a:t>is an important concept to be stressed.</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34497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sz="1200" b="0" i="0" u="none" strike="noStrike" kern="1200" cap="none" dirty="0" smtClean="0">
                <a:solidFill>
                  <a:schemeClr val="tx1"/>
                </a:solidFill>
                <a:latin typeface="Arial"/>
                <a:ea typeface="Arial"/>
                <a:cs typeface="Arial"/>
                <a:sym typeface="Arial"/>
              </a:rPr>
              <a:t>The full evolution of an economic union would involve the creation of a unified central bank; the use of a single currency; and common policies on agriculture, social services, welfare, regional development, transport, taxation, competition, and mergers. A true economic union requires extensive political unity, which makes it similar to a nation. The further integration of nations that were members of fully developed economic unions would be the formation of a central government that would bring together independent political states into a single political framework. The EU is approaching its target of completing most of the steps required to become a full economic union, with one notable setback: Despite the fact that 16 member nations ratified a proposed European Constitution, the initiative was derailed after voters in France and the Netherlands voted against the measure.</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23393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557470"/>
            <a:ext cx="8229600" cy="4525963"/>
          </a:xfrm>
        </p:spPr>
        <p:txBody>
          <a:bodyPr lIns="0" tIns="0" r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4/4/2022</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67289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1"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1"/>
            <a:ext cx="3657600" cy="602738"/>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3" name="Content Placeholder 2"/>
          <p:cNvSpPr>
            <a:spLocks noGrp="1"/>
          </p:cNvSpPr>
          <p:nvPr>
            <p:ph sz="quarter" idx="14"/>
          </p:nvPr>
        </p:nvSpPr>
        <p:spPr>
          <a:xfrm>
            <a:off x="5029200" y="4640263"/>
            <a:ext cx="3675063" cy="1050925"/>
          </a:xfrm>
        </p:spPr>
        <p:txBody>
          <a:bodyPr/>
          <a:lstStyle>
            <a:lvl1pPr marL="101600" indent="0">
              <a:buNone/>
              <a:defRPr/>
            </a:lvl1pPr>
          </a:lstStyle>
          <a:p>
            <a:pPr lvl="0"/>
            <a:endParaRPr lang="en-US" dirty="0"/>
          </a:p>
        </p:txBody>
      </p:sp>
    </p:spTree>
    <p:extLst>
      <p:ext uri="{BB962C8B-B14F-4D97-AF65-F5344CB8AC3E}">
        <p14:creationId xmlns:p14="http://schemas.microsoft.com/office/powerpoint/2010/main" val="30688579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11768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2121271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Tree>
    <p:extLst>
      <p:ext uri="{BB962C8B-B14F-4D97-AF65-F5344CB8AC3E}">
        <p14:creationId xmlns:p14="http://schemas.microsoft.com/office/powerpoint/2010/main" val="3678147491"/>
      </p:ext>
    </p:extLst>
  </p:cSld>
  <p:clrMapOvr>
    <a:masterClrMapping/>
  </p:clrMapOvr>
  <p:extLst mod="1">
    <p:ext uri="{DCECCB84-F9BA-43D5-87BE-67443E8EF086}">
      <p15:sldGuideLst xmlns:p15="http://schemas.microsoft.com/office/powerpoint/2012/main">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865666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2661437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1762941656"/>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15060848"/>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4271391"/>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even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465069"/>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4"/>
            <a:ext cx="8229600" cy="443837"/>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69758"/>
            <a:ext cx="8232775" cy="464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221288"/>
            <a:ext cx="8229600" cy="551633"/>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237797773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Eight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xmlns=""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38553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5"/>
            <a:ext cx="8229600" cy="3780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03969"/>
            <a:ext cx="8232775" cy="3842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069348"/>
            <a:ext cx="8229600" cy="451321"/>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0" name="Content Placeholder 9"/>
          <p:cNvSpPr>
            <a:spLocks noGrp="1"/>
          </p:cNvSpPr>
          <p:nvPr>
            <p:ph sz="quarter" idx="20"/>
          </p:nvPr>
        </p:nvSpPr>
        <p:spPr>
          <a:xfrm>
            <a:off x="457200" y="5614988"/>
            <a:ext cx="8232775" cy="44450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622864151"/>
      </p:ext>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7">
            <a:alphaModFix/>
          </a:blip>
          <a:srcRect/>
          <a:stretch/>
        </p:blipFill>
        <p:spPr>
          <a:xfrm>
            <a:off x="443972" y="6429709"/>
            <a:ext cx="917999" cy="279914"/>
          </a:xfrm>
          <a:prstGeom prst="rect">
            <a:avLst/>
          </a:prstGeom>
          <a:noFill/>
          <a:ln>
            <a:noFill/>
          </a:ln>
        </p:spPr>
      </p:pic>
      <p:sp>
        <p:nvSpPr>
          <p:cNvPr id="9" name="Text Placeholder 5"/>
          <p:cNvSpPr txBox="1">
            <a:spLocks/>
          </p:cNvSpPr>
          <p:nvPr userDrawn="1"/>
        </p:nvSpPr>
        <p:spPr>
          <a:xfrm>
            <a:off x="2760784" y="6468486"/>
            <a:ext cx="5995349" cy="388650"/>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2020, 2017, 2015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666" r:id="rId10"/>
    <p:sldLayoutId id="2147483665" r:id="rId11"/>
    <p:sldLayoutId id="2147483651" r:id="rId12"/>
    <p:sldLayoutId id="2147483654" r:id="rId13"/>
    <p:sldLayoutId id="2147483655" r:id="rId14"/>
    <p:sldLayoutId id="214748365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5">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 id="2147483702"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229600" cy="658311"/>
          </a:xfrm>
        </p:spPr>
        <p:txBody>
          <a:bodyPr anchor="ctr"/>
          <a:lstStyle/>
          <a:p>
            <a:r>
              <a:rPr lang="en-US" sz="3600" dirty="0" smtClean="0">
                <a:latin typeface="+mj-lt"/>
              </a:rPr>
              <a:t>Global Marketing</a:t>
            </a:r>
            <a:endParaRPr lang="en-US" altLang="en-US" sz="3600" dirty="0">
              <a:solidFill>
                <a:schemeClr val="tx2"/>
              </a:solidFill>
              <a:latin typeface="+mj-lt"/>
              <a:cs typeface="Times New Roman" panose="02020603050405020304" pitchFamily="18" charset="0"/>
            </a:endParaRPr>
          </a:p>
        </p:txBody>
      </p:sp>
      <p:sp>
        <p:nvSpPr>
          <p:cNvPr id="3" name="Text Placeholder 2"/>
          <p:cNvSpPr>
            <a:spLocks noGrp="1"/>
          </p:cNvSpPr>
          <p:nvPr>
            <p:ph type="body" idx="1"/>
          </p:nvPr>
        </p:nvSpPr>
        <p:spPr>
          <a:xfrm>
            <a:off x="457200" y="1016111"/>
            <a:ext cx="8229600" cy="331043"/>
          </a:xfrm>
        </p:spPr>
        <p:txBody>
          <a:bodyPr anchor="ctr"/>
          <a:lstStyle/>
          <a:p>
            <a:r>
              <a:rPr lang="en-US" dirty="0">
                <a:latin typeface="+mn-lt"/>
              </a:rPr>
              <a:t>Tenth Edition</a:t>
            </a:r>
          </a:p>
        </p:txBody>
      </p:sp>
      <p:sp>
        <p:nvSpPr>
          <p:cNvPr id="4" name="Text Placeholder 3"/>
          <p:cNvSpPr>
            <a:spLocks noGrp="1"/>
          </p:cNvSpPr>
          <p:nvPr>
            <p:ph type="body" idx="2"/>
          </p:nvPr>
        </p:nvSpPr>
        <p:spPr>
          <a:xfrm>
            <a:off x="5029200" y="1600200"/>
            <a:ext cx="3657600" cy="1246517"/>
          </a:xfrm>
        </p:spPr>
        <p:txBody>
          <a:bodyPr/>
          <a:lstStyle/>
          <a:p>
            <a:pPr algn="ctr"/>
            <a:r>
              <a:rPr lang="en-US" altLang="en-US" b="1" dirty="0">
                <a:latin typeface="+mn-lt"/>
                <a:ea typeface="Segoe UI Symbol" panose="020B0502040204020203" pitchFamily="34" charset="0"/>
              </a:rPr>
              <a:t>Chapter </a:t>
            </a:r>
            <a:r>
              <a:rPr lang="en-US" altLang="en-US" b="1" dirty="0" smtClean="0">
                <a:latin typeface="+mn-lt"/>
                <a:ea typeface="Segoe UI Symbol" panose="020B0502040204020203" pitchFamily="34" charset="0"/>
              </a:rPr>
              <a:t>3</a:t>
            </a:r>
            <a:endParaRPr lang="en-US" altLang="en-US" b="1" dirty="0">
              <a:latin typeface="+mn-lt"/>
              <a:ea typeface="Segoe UI Symbol" panose="020B0502040204020203" pitchFamily="34" charset="0"/>
            </a:endParaRPr>
          </a:p>
        </p:txBody>
      </p:sp>
      <p:sp>
        <p:nvSpPr>
          <p:cNvPr id="5" name="Text Placeholder 4"/>
          <p:cNvSpPr>
            <a:spLocks noGrp="1"/>
          </p:cNvSpPr>
          <p:nvPr>
            <p:ph type="body" idx="3"/>
          </p:nvPr>
        </p:nvSpPr>
        <p:spPr>
          <a:xfrm>
            <a:off x="5029200" y="3200401"/>
            <a:ext cx="3657600" cy="836762"/>
          </a:xfrm>
        </p:spPr>
        <p:txBody>
          <a:bodyPr/>
          <a:lstStyle/>
          <a:p>
            <a:pPr algn="ctr"/>
            <a:r>
              <a:rPr lang="en-US" dirty="0">
                <a:latin typeface="+mn-lt"/>
              </a:rPr>
              <a:t>The Global </a:t>
            </a:r>
            <a:r>
              <a:rPr lang="en-US" dirty="0" smtClean="0">
                <a:latin typeface="+mn-lt"/>
              </a:rPr>
              <a:t>Trade Environment</a:t>
            </a:r>
            <a:endParaRPr lang="en-US" dirty="0">
              <a:latin typeface="+mn-lt"/>
            </a:endParaRPr>
          </a:p>
        </p:txBody>
      </p:sp>
      <p:pic>
        <p:nvPicPr>
          <p:cNvPr id="9" name="Picture 3" descr="Front Cover: Global Marketing Tenth Edition by Green and Keega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04" y="1498334"/>
            <a:ext cx="3773614" cy="4830030"/>
          </a:xfrm>
          <a:prstGeom prst="rect">
            <a:avLst/>
          </a:prstGeom>
          <a:ln w="9525">
            <a:solidFill>
              <a:schemeClr val="tx1"/>
            </a:solidFill>
          </a:ln>
          <a:effectLst/>
        </p:spPr>
      </p:pic>
      <p:sp>
        <p:nvSpPr>
          <p:cNvPr id="6" name="Text Placeholder 5"/>
          <p:cNvSpPr>
            <a:spLocks noGrp="1"/>
          </p:cNvSpPr>
          <p:nvPr>
            <p:ph type="body" idx="13"/>
          </p:nvPr>
        </p:nvSpPr>
        <p:spPr>
          <a:xfrm>
            <a:off x="2710149" y="6480371"/>
            <a:ext cx="6045280" cy="368298"/>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2017, 2015 </a:t>
            </a:r>
            <a:r>
              <a:rPr lang="en-US" altLang="en-US" sz="1200" dirty="0" smtClean="0">
                <a:solidFill>
                  <a:schemeClr val="tx1"/>
                </a:solidFill>
                <a:latin typeface="Verdana"/>
                <a:ea typeface="Verdana" panose="020B0604030504040204" pitchFamily="34" charset="0"/>
                <a:cs typeface="Verdana" panose="020B0604030504040204" pitchFamily="34" charset="0"/>
              </a:rPr>
              <a:t>Pearson </a:t>
            </a:r>
            <a:r>
              <a:rPr lang="en-US" altLang="en-US" sz="1200" dirty="0">
                <a:solidFill>
                  <a:schemeClr val="tx1"/>
                </a:solidFill>
                <a:latin typeface="Verdana"/>
                <a:ea typeface="Verdana" panose="020B0604030504040204" pitchFamily="34" charset="0"/>
                <a:cs typeface="Verdana" panose="020B0604030504040204" pitchFamily="34" charset="0"/>
              </a:rPr>
              <a:t>Education, Inc. All Rights Reserved</a:t>
            </a:r>
          </a:p>
        </p:txBody>
      </p:sp>
    </p:spTree>
    <p:extLst>
      <p:ext uri="{BB962C8B-B14F-4D97-AF65-F5344CB8AC3E}">
        <p14:creationId xmlns:p14="http://schemas.microsoft.com/office/powerpoint/2010/main" val="12128194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Market</a:t>
            </a:r>
            <a:endParaRPr lang="en-IN" dirty="0"/>
          </a:p>
        </p:txBody>
      </p:sp>
      <p:sp>
        <p:nvSpPr>
          <p:cNvPr id="3" name="Content Placeholder 2"/>
          <p:cNvSpPr>
            <a:spLocks noGrp="1"/>
          </p:cNvSpPr>
          <p:nvPr>
            <p:ph sz="quarter" idx="13"/>
          </p:nvPr>
        </p:nvSpPr>
        <p:spPr>
          <a:xfrm>
            <a:off x="457200" y="1556326"/>
            <a:ext cx="8094372" cy="4434275"/>
          </a:xfrm>
        </p:spPr>
        <p:txBody>
          <a:bodyPr/>
          <a:lstStyle/>
          <a:p>
            <a:pPr marL="255600"/>
            <a:r>
              <a:rPr lang="en-US" dirty="0" smtClean="0"/>
              <a:t>Includes the elimination of internal barriers to trade (as in free trade area)</a:t>
            </a:r>
          </a:p>
          <a:p>
            <a:pPr marL="255600"/>
            <a:r>
              <a:rPr lang="en-US" b="1" dirty="0" smtClean="0"/>
              <a:t>And</a:t>
            </a:r>
            <a:r>
              <a:rPr lang="en-US" dirty="0" smtClean="0"/>
              <a:t> establishes common external barriers to trade (as in customs union)</a:t>
            </a:r>
          </a:p>
          <a:p>
            <a:pPr marL="255600"/>
            <a:r>
              <a:rPr lang="en-US" b="1" dirty="0" smtClean="0"/>
              <a:t>And</a:t>
            </a:r>
            <a:r>
              <a:rPr lang="en-US" dirty="0" smtClean="0"/>
              <a:t> allows for the free movement of factors of production, such as labor, capital, and information</a:t>
            </a:r>
            <a:endParaRPr lang="en-IN" dirty="0"/>
          </a:p>
        </p:txBody>
      </p:sp>
    </p:spTree>
    <p:extLst>
      <p:ext uri="{BB962C8B-B14F-4D97-AF65-F5344CB8AC3E}">
        <p14:creationId xmlns:p14="http://schemas.microsoft.com/office/powerpoint/2010/main" val="21880509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Economic Union</a:t>
            </a:r>
            <a:r>
              <a:rPr lang="en-US" sz="2000" dirty="0"/>
              <a:t> </a:t>
            </a:r>
            <a:r>
              <a:rPr lang="en-US" sz="2000" b="0" dirty="0"/>
              <a:t>(1 of 2)</a:t>
            </a:r>
            <a:endParaRPr lang="en-IN" dirty="0"/>
          </a:p>
        </p:txBody>
      </p:sp>
      <p:sp>
        <p:nvSpPr>
          <p:cNvPr id="3" name="Content Placeholder 2"/>
          <p:cNvSpPr>
            <a:spLocks noGrp="1"/>
          </p:cNvSpPr>
          <p:nvPr>
            <p:ph sz="quarter" idx="13"/>
          </p:nvPr>
        </p:nvSpPr>
        <p:spPr>
          <a:xfrm>
            <a:off x="457200" y="1556326"/>
            <a:ext cx="8107251" cy="4434275"/>
          </a:xfrm>
        </p:spPr>
        <p:txBody>
          <a:bodyPr/>
          <a:lstStyle/>
          <a:p>
            <a:pPr marL="255600"/>
            <a:r>
              <a:rPr lang="en-US" dirty="0"/>
              <a:t>Includes the elimination of internal barriers to trade (as in free trade area)</a:t>
            </a:r>
          </a:p>
          <a:p>
            <a:pPr marL="255600"/>
            <a:r>
              <a:rPr lang="en-US" b="1" dirty="0" smtClean="0"/>
              <a:t>And</a:t>
            </a:r>
            <a:r>
              <a:rPr lang="en-US" dirty="0" smtClean="0"/>
              <a:t> </a:t>
            </a:r>
            <a:r>
              <a:rPr lang="en-US" dirty="0"/>
              <a:t>establishes common external barriers to trade (as in customs union)</a:t>
            </a:r>
          </a:p>
          <a:p>
            <a:pPr marL="255600"/>
            <a:r>
              <a:rPr lang="en-US" b="1" dirty="0"/>
              <a:t>And</a:t>
            </a:r>
            <a:r>
              <a:rPr lang="en-US" dirty="0" smtClean="0"/>
              <a:t> </a:t>
            </a:r>
            <a:r>
              <a:rPr lang="en-US" dirty="0"/>
              <a:t>allows for the free movement of factors of production, such as labor, capital, and information (as in common market</a:t>
            </a:r>
            <a:r>
              <a:rPr lang="en-US" dirty="0" smtClean="0"/>
              <a:t>)</a:t>
            </a:r>
            <a:endParaRPr lang="en-US" dirty="0"/>
          </a:p>
          <a:p>
            <a:pPr marL="255600"/>
            <a:r>
              <a:rPr lang="en-US" b="1" dirty="0"/>
              <a:t>And</a:t>
            </a:r>
            <a:r>
              <a:rPr lang="en-US" dirty="0" smtClean="0"/>
              <a:t> </a:t>
            </a:r>
            <a:r>
              <a:rPr lang="en-US" dirty="0"/>
              <a:t>coordinates and harmonizes economic and social policy within the union</a:t>
            </a:r>
            <a:endParaRPr lang="en-IN" dirty="0"/>
          </a:p>
        </p:txBody>
      </p:sp>
    </p:spTree>
    <p:extLst>
      <p:ext uri="{BB962C8B-B14F-4D97-AF65-F5344CB8AC3E}">
        <p14:creationId xmlns:p14="http://schemas.microsoft.com/office/powerpoint/2010/main" val="12680046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Economic Union</a:t>
            </a:r>
            <a:r>
              <a:rPr lang="en-US" sz="2000" dirty="0"/>
              <a:t> </a:t>
            </a:r>
            <a:r>
              <a:rPr lang="en-US" sz="2000" b="0" dirty="0"/>
              <a:t>(2 of 2)</a:t>
            </a:r>
            <a:endParaRPr lang="en-IN" dirty="0"/>
          </a:p>
        </p:txBody>
      </p:sp>
      <p:sp>
        <p:nvSpPr>
          <p:cNvPr id="3" name="Content Placeholder 2"/>
          <p:cNvSpPr>
            <a:spLocks noGrp="1"/>
          </p:cNvSpPr>
          <p:nvPr>
            <p:ph sz="quarter" idx="13"/>
          </p:nvPr>
        </p:nvSpPr>
        <p:spPr/>
        <p:txBody>
          <a:bodyPr/>
          <a:lstStyle/>
          <a:p>
            <a:r>
              <a:rPr lang="en-US" dirty="0">
                <a:latin typeface="Arial" panose="020B0604020202020204" pitchFamily="34" charset="0"/>
                <a:ea typeface="ＭＳ Ｐゴシック" pitchFamily="34" charset="-128"/>
                <a:cs typeface="Arial" panose="020B0604020202020204" pitchFamily="34" charset="0"/>
              </a:rPr>
              <a:t>Full evolution of economic </a:t>
            </a:r>
            <a:r>
              <a:rPr lang="en-US" dirty="0" smtClean="0">
                <a:latin typeface="Arial" panose="020B0604020202020204" pitchFamily="34" charset="0"/>
                <a:ea typeface="ＭＳ Ｐゴシック" pitchFamily="34" charset="-128"/>
                <a:cs typeface="Arial" panose="020B0604020202020204" pitchFamily="34" charset="0"/>
              </a:rPr>
              <a:t>union</a:t>
            </a:r>
          </a:p>
          <a:p>
            <a:pPr marL="741600" lvl="1"/>
            <a:r>
              <a:rPr lang="en-US" dirty="0">
                <a:latin typeface="Arial" panose="020B0604020202020204" pitchFamily="34" charset="0"/>
                <a:ea typeface="ＭＳ Ｐゴシック" pitchFamily="34" charset="-128"/>
                <a:cs typeface="Arial" panose="020B0604020202020204" pitchFamily="34" charset="0"/>
              </a:rPr>
              <a:t>creation of unified central bank</a:t>
            </a:r>
          </a:p>
          <a:p>
            <a:pPr marL="741600" lvl="1"/>
            <a:r>
              <a:rPr lang="en-US" dirty="0">
                <a:latin typeface="Arial" panose="020B0604020202020204" pitchFamily="34" charset="0"/>
                <a:ea typeface="ＭＳ Ｐゴシック" pitchFamily="34" charset="-128"/>
                <a:cs typeface="Arial" panose="020B0604020202020204" pitchFamily="34" charset="0"/>
              </a:rPr>
              <a:t>use of single currency</a:t>
            </a:r>
          </a:p>
          <a:p>
            <a:pPr marL="741600" lvl="1"/>
            <a:r>
              <a:rPr lang="en-US" dirty="0">
                <a:latin typeface="Arial" panose="020B0604020202020204" pitchFamily="34" charset="0"/>
                <a:ea typeface="ＭＳ Ｐゴシック" pitchFamily="34" charset="-128"/>
                <a:cs typeface="Arial" panose="020B0604020202020204" pitchFamily="34" charset="0"/>
              </a:rPr>
              <a:t>common policies on issues such as agriculture, social policy, transport, competition, mergers, taxation</a:t>
            </a:r>
          </a:p>
          <a:p>
            <a:pPr marL="741600" lvl="1"/>
            <a:r>
              <a:rPr lang="en-US" dirty="0">
                <a:latin typeface="Arial" panose="020B0604020202020204" pitchFamily="34" charset="0"/>
                <a:ea typeface="ＭＳ Ｐゴシック" pitchFamily="34" charset="-128"/>
                <a:cs typeface="Arial" panose="020B0604020202020204" pitchFamily="34" charset="0"/>
              </a:rPr>
              <a:t>requires extensive political unity</a:t>
            </a:r>
          </a:p>
          <a:p>
            <a:pPr marL="741600" lvl="1"/>
            <a:r>
              <a:rPr lang="en-US" dirty="0">
                <a:latin typeface="Arial" panose="020B0604020202020204" pitchFamily="34" charset="0"/>
                <a:ea typeface="ＭＳ Ｐゴシック" pitchFamily="34" charset="-128"/>
                <a:cs typeface="Arial" panose="020B0604020202020204" pitchFamily="34" charset="0"/>
              </a:rPr>
              <a:t>would lead to a central government in time</a:t>
            </a:r>
            <a:endParaRPr lang="en-IN" dirty="0"/>
          </a:p>
        </p:txBody>
      </p:sp>
    </p:spTree>
    <p:extLst>
      <p:ext uri="{BB962C8B-B14F-4D97-AF65-F5344CB8AC3E}">
        <p14:creationId xmlns:p14="http://schemas.microsoft.com/office/powerpoint/2010/main" val="17086609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6973910" cy="1097279"/>
          </a:xfrm>
        </p:spPr>
        <p:txBody>
          <a:bodyPr/>
          <a:lstStyle/>
          <a:p>
            <a:r>
              <a:rPr lang="en-US" sz="3400" dirty="0"/>
              <a:t>U.S. Goods Exports and Exports in 2016</a:t>
            </a:r>
            <a:endParaRPr lang="en-IN" sz="3400" dirty="0"/>
          </a:p>
        </p:txBody>
      </p:sp>
      <p:sp>
        <p:nvSpPr>
          <p:cNvPr id="3" name="Content Placeholder 2"/>
          <p:cNvSpPr>
            <a:spLocks noGrp="1"/>
          </p:cNvSpPr>
          <p:nvPr>
            <p:ph sz="quarter" idx="13"/>
          </p:nvPr>
        </p:nvSpPr>
        <p:spPr>
          <a:xfrm>
            <a:off x="457200" y="1556327"/>
            <a:ext cx="8229600" cy="421764"/>
          </a:xfrm>
        </p:spPr>
        <p:txBody>
          <a:bodyPr/>
          <a:lstStyle/>
          <a:p>
            <a:pPr marL="432" indent="0">
              <a:buNone/>
            </a:pPr>
            <a:r>
              <a:rPr lang="en-US" b="1" dirty="0"/>
              <a:t>Figure 3-2 </a:t>
            </a:r>
            <a:r>
              <a:rPr lang="en-US" dirty="0"/>
              <a:t>United States’ Top Import/Export Partners</a:t>
            </a:r>
            <a:endParaRPr lang="en-IN" dirty="0"/>
          </a:p>
        </p:txBody>
      </p:sp>
      <p:pic>
        <p:nvPicPr>
          <p:cNvPr id="5" name="Picture 4" descr="The first bar graph is labelled total U S 2016 goods and services exports, 2.2 trillion dollars. The graph shows where those exports went to as follows, in billions of dollars:&#10;• Canada: 321.&#10;• Mexico: 262.&#10;• China: 170.&#10;• United Kingdom: 121.&#10;• Japan: 108.&#10;• Germany: 81.&#10;• South Korea: 64.&#10;• Brazil: 54.&#10;• France: 51.&#10;• Hong Kong: 46.&#10;The second bar graph is labelled total U S 2016 goods and services imports, 2.7 trillion dollars. The graph shows where those exports came from as follows, in billions of dollars:&#10;• China: 479.&#10;• Mexico: 325.&#10;• Canada: 313.&#10;• Japan: 165.&#10;• Germany: 148.&#10;• U K: 107.&#10;• South Korea: 81.&#10;• India: 72.&#10;• France: 63.&#10;• Italy: 57."/>
          <p:cNvPicPr>
            <a:picLocks noChangeAspect="1"/>
          </p:cNvPicPr>
          <p:nvPr/>
        </p:nvPicPr>
        <p:blipFill>
          <a:blip r:embed="rId2"/>
          <a:stretch>
            <a:fillRect/>
          </a:stretch>
        </p:blipFill>
        <p:spPr>
          <a:xfrm>
            <a:off x="2890596" y="2082704"/>
            <a:ext cx="3543113" cy="4344840"/>
          </a:xfrm>
          <a:prstGeom prst="rect">
            <a:avLst/>
          </a:prstGeom>
        </p:spPr>
      </p:pic>
    </p:spTree>
    <p:extLst>
      <p:ext uri="{BB962C8B-B14F-4D97-AF65-F5344CB8AC3E}">
        <p14:creationId xmlns:p14="http://schemas.microsoft.com/office/powerpoint/2010/main" val="3556862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Latin America: </a:t>
            </a:r>
            <a:r>
              <a:rPr lang="en-US" sz="3400" dirty="0" smtClean="0"/>
              <a:t>S</a:t>
            </a:r>
            <a:r>
              <a:rPr lang="en-US" sz="100" dirty="0" smtClean="0"/>
              <a:t> </a:t>
            </a:r>
            <a:r>
              <a:rPr lang="en-US" sz="3400" dirty="0" smtClean="0"/>
              <a:t>I</a:t>
            </a:r>
            <a:r>
              <a:rPr lang="en-US" sz="100" dirty="0" smtClean="0"/>
              <a:t> </a:t>
            </a:r>
            <a:r>
              <a:rPr lang="en-US" sz="3400" dirty="0" smtClean="0"/>
              <a:t>C</a:t>
            </a:r>
            <a:r>
              <a:rPr lang="en-US" sz="100" dirty="0" smtClean="0"/>
              <a:t> </a:t>
            </a:r>
            <a:r>
              <a:rPr lang="en-US" sz="3400" dirty="0" smtClean="0"/>
              <a:t>A</a:t>
            </a:r>
            <a:r>
              <a:rPr lang="en-US" sz="3400" dirty="0"/>
              <a:t>, Andean Community, Mercosur, </a:t>
            </a:r>
            <a:r>
              <a:rPr lang="en-US" sz="3400" dirty="0" err="1" smtClean="0"/>
              <a:t>Caricom</a:t>
            </a:r>
            <a:endParaRPr lang="en-IN" sz="3400" dirty="0"/>
          </a:p>
        </p:txBody>
      </p:sp>
      <p:sp>
        <p:nvSpPr>
          <p:cNvPr id="3" name="Content Placeholder 2"/>
          <p:cNvSpPr>
            <a:spLocks noGrp="1"/>
          </p:cNvSpPr>
          <p:nvPr>
            <p:ph sz="quarter" idx="13"/>
          </p:nvPr>
        </p:nvSpPr>
        <p:spPr>
          <a:xfrm>
            <a:off x="457200" y="1556326"/>
            <a:ext cx="7901189" cy="4434275"/>
          </a:xfrm>
        </p:spPr>
        <p:txBody>
          <a:bodyPr/>
          <a:lstStyle/>
          <a:p>
            <a:pPr marL="255600"/>
            <a:r>
              <a:rPr lang="en-US" dirty="0"/>
              <a:t>Includes the Caribbean, Central, and South America</a:t>
            </a:r>
          </a:p>
          <a:p>
            <a:pPr marL="255600"/>
            <a:r>
              <a:rPr lang="en-US" dirty="0"/>
              <a:t>History of no growth, inflation, debt, and protectionism has given way to free markets, open economies, and deregulation</a:t>
            </a:r>
          </a:p>
          <a:p>
            <a:pPr marL="255600"/>
            <a:r>
              <a:rPr lang="en-US" dirty="0"/>
              <a:t>Some concern for further growth with the rise of left-leaning politicians</a:t>
            </a:r>
            <a:endParaRPr lang="en-IN" dirty="0"/>
          </a:p>
        </p:txBody>
      </p:sp>
    </p:spTree>
    <p:extLst>
      <p:ext uri="{BB962C8B-B14F-4D97-AF65-F5344CB8AC3E}">
        <p14:creationId xmlns:p14="http://schemas.microsoft.com/office/powerpoint/2010/main" val="40314784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North America</a:t>
            </a:r>
            <a:endParaRPr lang="en-IN" dirty="0"/>
          </a:p>
        </p:txBody>
      </p:sp>
      <p:sp>
        <p:nvSpPr>
          <p:cNvPr id="3" name="Content Placeholder 2"/>
          <p:cNvSpPr>
            <a:spLocks noGrp="1"/>
          </p:cNvSpPr>
          <p:nvPr>
            <p:ph sz="quarter" idx="13"/>
          </p:nvPr>
        </p:nvSpPr>
        <p:spPr>
          <a:xfrm>
            <a:off x="457200" y="1556326"/>
            <a:ext cx="8229600" cy="412433"/>
          </a:xfrm>
        </p:spPr>
        <p:txBody>
          <a:bodyPr/>
          <a:lstStyle/>
          <a:p>
            <a:pPr marL="432" indent="0">
              <a:buNone/>
            </a:pPr>
            <a:r>
              <a:rPr lang="en-US" b="1" dirty="0"/>
              <a:t>Figure 3-3 </a:t>
            </a:r>
            <a:r>
              <a:rPr lang="en-US" dirty="0" smtClean="0"/>
              <a:t>N</a:t>
            </a:r>
            <a:r>
              <a:rPr lang="en-US" sz="100" dirty="0" smtClean="0"/>
              <a:t> </a:t>
            </a:r>
            <a:r>
              <a:rPr lang="en-US" dirty="0" smtClean="0"/>
              <a:t>A</a:t>
            </a:r>
            <a:r>
              <a:rPr lang="en-US" sz="100" dirty="0" smtClean="0"/>
              <a:t> </a:t>
            </a:r>
            <a:r>
              <a:rPr lang="en-US" dirty="0" smtClean="0"/>
              <a:t>F</a:t>
            </a:r>
            <a:r>
              <a:rPr lang="en-US" sz="100" dirty="0" smtClean="0"/>
              <a:t> </a:t>
            </a:r>
            <a:r>
              <a:rPr lang="en-US" dirty="0" smtClean="0"/>
              <a:t>T</a:t>
            </a:r>
            <a:r>
              <a:rPr lang="en-US" sz="100" dirty="0" smtClean="0"/>
              <a:t> </a:t>
            </a:r>
            <a:r>
              <a:rPr lang="en-US" dirty="0" smtClean="0"/>
              <a:t>A </a:t>
            </a:r>
            <a:r>
              <a:rPr lang="en-US" dirty="0"/>
              <a:t>Income and Population</a:t>
            </a:r>
            <a:endParaRPr lang="en-IN" dirty="0"/>
          </a:p>
        </p:txBody>
      </p:sp>
      <p:pic>
        <p:nvPicPr>
          <p:cNvPr id="4" name="Picture 2" descr="The information is as follows, listing G D P, 2016, in millions first, and population, in thousands, second:&#10;• Canada, 1,530,000, 36,286.&#10;• United States, 18,569,000, 323,127.&#10;• Mexico, 1,046,000, 127,540.&#10;• NAFTA total, 21,145,000, 486,9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844" y="2263187"/>
            <a:ext cx="5848312" cy="3778513"/>
          </a:xfrm>
          <a:prstGeom prst="rect">
            <a:avLst/>
          </a:prstGeom>
        </p:spPr>
      </p:pic>
    </p:spTree>
    <p:extLst>
      <p:ext uri="{BB962C8B-B14F-4D97-AF65-F5344CB8AC3E}">
        <p14:creationId xmlns:p14="http://schemas.microsoft.com/office/powerpoint/2010/main" val="37246541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270124" cy="1097279"/>
          </a:xfrm>
        </p:spPr>
        <p:txBody>
          <a:bodyPr/>
          <a:lstStyle/>
          <a:p>
            <a:r>
              <a:rPr lang="en-US" sz="3400" dirty="0"/>
              <a:t>Central American Integration System (</a:t>
            </a:r>
            <a:r>
              <a:rPr lang="en-US" sz="3400" dirty="0" smtClean="0"/>
              <a:t>S</a:t>
            </a:r>
            <a:r>
              <a:rPr lang="en-US" sz="100" dirty="0" smtClean="0"/>
              <a:t> </a:t>
            </a:r>
            <a:r>
              <a:rPr lang="en-US" sz="3400" dirty="0" smtClean="0"/>
              <a:t>I</a:t>
            </a:r>
            <a:r>
              <a:rPr lang="en-US" sz="100" dirty="0" smtClean="0"/>
              <a:t> </a:t>
            </a:r>
            <a:r>
              <a:rPr lang="en-US" sz="3400" dirty="0" smtClean="0"/>
              <a:t>C</a:t>
            </a:r>
            <a:r>
              <a:rPr lang="en-US" sz="100" dirty="0" smtClean="0"/>
              <a:t> </a:t>
            </a:r>
            <a:r>
              <a:rPr lang="en-US" sz="3400" dirty="0" smtClean="0"/>
              <a:t>A</a:t>
            </a:r>
            <a:r>
              <a:rPr lang="en-US" sz="3400" dirty="0"/>
              <a:t>)</a:t>
            </a:r>
            <a:endParaRPr lang="en-IN" sz="3400" dirty="0"/>
          </a:p>
        </p:txBody>
      </p:sp>
      <p:sp>
        <p:nvSpPr>
          <p:cNvPr id="3" name="Content Placeholder 2"/>
          <p:cNvSpPr>
            <a:spLocks noGrp="1"/>
          </p:cNvSpPr>
          <p:nvPr>
            <p:ph sz="quarter" idx="13"/>
          </p:nvPr>
        </p:nvSpPr>
        <p:spPr>
          <a:xfrm>
            <a:off x="457200" y="1556326"/>
            <a:ext cx="8004220" cy="4434275"/>
          </a:xfrm>
        </p:spPr>
        <p:txBody>
          <a:bodyPr/>
          <a:lstStyle/>
          <a:p>
            <a:pPr marL="255600"/>
            <a:r>
              <a:rPr lang="en-US" dirty="0" smtClean="0"/>
              <a:t>El </a:t>
            </a:r>
            <a:r>
              <a:rPr lang="en-US" dirty="0"/>
              <a:t>Salvador, Honduras, Guatemala, Nicaragua, Costa Rica, and Panama</a:t>
            </a:r>
          </a:p>
          <a:p>
            <a:pPr marL="255600"/>
            <a:r>
              <a:rPr lang="en-US" dirty="0"/>
              <a:t>Moving towards a common market</a:t>
            </a:r>
          </a:p>
          <a:p>
            <a:pPr marL="255600"/>
            <a:r>
              <a:rPr lang="en-US" dirty="0"/>
              <a:t>Common External Tariff of 0 to 15%</a:t>
            </a:r>
          </a:p>
          <a:p>
            <a:pPr marL="255600"/>
            <a:r>
              <a:rPr lang="en-US" dirty="0"/>
              <a:t>Retains tariffs on goods also produced in importing country</a:t>
            </a:r>
            <a:endParaRPr lang="en-IN" dirty="0"/>
          </a:p>
        </p:txBody>
      </p:sp>
    </p:spTree>
    <p:extLst>
      <p:ext uri="{BB962C8B-B14F-4D97-AF65-F5344CB8AC3E}">
        <p14:creationId xmlns:p14="http://schemas.microsoft.com/office/powerpoint/2010/main" val="32214493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Central American Integration System</a:t>
            </a:r>
            <a:endParaRPr lang="en-IN" dirty="0"/>
          </a:p>
        </p:txBody>
      </p:sp>
      <p:sp>
        <p:nvSpPr>
          <p:cNvPr id="3" name="Content Placeholder 2"/>
          <p:cNvSpPr>
            <a:spLocks noGrp="1"/>
          </p:cNvSpPr>
          <p:nvPr>
            <p:ph sz="quarter" idx="13"/>
          </p:nvPr>
        </p:nvSpPr>
        <p:spPr>
          <a:xfrm>
            <a:off x="457200" y="1556326"/>
            <a:ext cx="6020873" cy="504293"/>
          </a:xfrm>
        </p:spPr>
        <p:txBody>
          <a:bodyPr/>
          <a:lstStyle/>
          <a:p>
            <a:pPr marL="432" indent="0">
              <a:buNone/>
            </a:pPr>
            <a:r>
              <a:rPr lang="en-US" b="1" dirty="0"/>
              <a:t>Figure 3-4 </a:t>
            </a:r>
            <a:r>
              <a:rPr lang="en-US" dirty="0" smtClean="0"/>
              <a:t>S</a:t>
            </a:r>
            <a:r>
              <a:rPr lang="en-US" sz="100" dirty="0" smtClean="0"/>
              <a:t> </a:t>
            </a:r>
            <a:r>
              <a:rPr lang="en-US" dirty="0" smtClean="0"/>
              <a:t>I</a:t>
            </a:r>
            <a:r>
              <a:rPr lang="en-US" sz="100" dirty="0" smtClean="0"/>
              <a:t> </a:t>
            </a:r>
            <a:r>
              <a:rPr lang="en-US" dirty="0" smtClean="0"/>
              <a:t>C</a:t>
            </a:r>
            <a:r>
              <a:rPr lang="en-US" sz="100" dirty="0" smtClean="0"/>
              <a:t> </a:t>
            </a:r>
            <a:r>
              <a:rPr lang="en-US" dirty="0" smtClean="0"/>
              <a:t>A </a:t>
            </a:r>
            <a:r>
              <a:rPr lang="en-US" dirty="0"/>
              <a:t>Income and Population</a:t>
            </a:r>
            <a:endParaRPr lang="en-IN" dirty="0"/>
          </a:p>
        </p:txBody>
      </p:sp>
      <p:pic>
        <p:nvPicPr>
          <p:cNvPr id="4" name="Picture 2" descr="The information is as follows, listing G D P, 2016, in millions first, and population, in thousands, second:&#10;• Guatemala, 68,763, 16,582.&#10;• El Salvador, 26,797, 6,344.&#10;• Honduras, 21,517, 9,112.&#10;• Nicaragua, 12,231, 6,150.&#10;• Panama, 55,188, 4,034.&#10;• Costa Rica, 57,436, 4,857.&#10;• SICA total, 242,932, 47,07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726" y="2175109"/>
            <a:ext cx="6506710" cy="4024547"/>
          </a:xfrm>
          <a:prstGeom prst="rect">
            <a:avLst/>
          </a:prstGeom>
        </p:spPr>
      </p:pic>
    </p:spTree>
    <p:extLst>
      <p:ext uri="{BB962C8B-B14F-4D97-AF65-F5344CB8AC3E}">
        <p14:creationId xmlns:p14="http://schemas.microsoft.com/office/powerpoint/2010/main" val="8955419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
            </a:r>
            <a:r>
              <a:rPr lang="en-US" sz="100" dirty="0" smtClean="0"/>
              <a:t> </a:t>
            </a:r>
            <a:r>
              <a:rPr lang="en-US" dirty="0" smtClean="0"/>
              <a:t>R-C</a:t>
            </a:r>
            <a:r>
              <a:rPr lang="en-US" sz="100" dirty="0" smtClean="0"/>
              <a:t> </a:t>
            </a:r>
            <a:r>
              <a:rPr lang="en-US" dirty="0" smtClean="0"/>
              <a:t>A</a:t>
            </a:r>
            <a:r>
              <a:rPr lang="en-US" sz="100" dirty="0" smtClean="0"/>
              <a:t> </a:t>
            </a:r>
            <a:r>
              <a:rPr lang="en-US" dirty="0" smtClean="0"/>
              <a:t>F</a:t>
            </a:r>
            <a:r>
              <a:rPr lang="en-US" sz="100" dirty="0" smtClean="0"/>
              <a:t> </a:t>
            </a:r>
            <a:r>
              <a:rPr lang="en-US" dirty="0" smtClean="0"/>
              <a:t>T</a:t>
            </a:r>
            <a:r>
              <a:rPr lang="en-US" sz="100" dirty="0" smtClean="0"/>
              <a:t> </a:t>
            </a:r>
            <a:r>
              <a:rPr lang="en-US" dirty="0" smtClean="0"/>
              <a:t>A</a:t>
            </a:r>
            <a:endParaRPr lang="en-IN" dirty="0"/>
          </a:p>
        </p:txBody>
      </p:sp>
      <p:sp>
        <p:nvSpPr>
          <p:cNvPr id="3" name="Content Placeholder 2"/>
          <p:cNvSpPr>
            <a:spLocks noGrp="1"/>
          </p:cNvSpPr>
          <p:nvPr>
            <p:ph sz="quarter" idx="13"/>
          </p:nvPr>
        </p:nvSpPr>
        <p:spPr>
          <a:xfrm>
            <a:off x="457200" y="1556326"/>
            <a:ext cx="7991341" cy="4434275"/>
          </a:xfrm>
        </p:spPr>
        <p:txBody>
          <a:bodyPr/>
          <a:lstStyle/>
          <a:p>
            <a:pPr marL="255600"/>
            <a:r>
              <a:rPr lang="en-US" dirty="0" smtClean="0"/>
              <a:t>S</a:t>
            </a:r>
            <a:r>
              <a:rPr lang="en-US" sz="100" dirty="0" smtClean="0"/>
              <a:t> </a:t>
            </a:r>
            <a:r>
              <a:rPr lang="en-US" dirty="0" smtClean="0"/>
              <a:t>I</a:t>
            </a:r>
            <a:r>
              <a:rPr lang="en-US" sz="100" dirty="0" smtClean="0"/>
              <a:t> </a:t>
            </a:r>
            <a:r>
              <a:rPr lang="en-US" dirty="0" smtClean="0"/>
              <a:t>C</a:t>
            </a:r>
            <a:r>
              <a:rPr lang="en-US" sz="100" dirty="0" smtClean="0"/>
              <a:t> </a:t>
            </a:r>
            <a:r>
              <a:rPr lang="en-US" dirty="0" smtClean="0"/>
              <a:t>A </a:t>
            </a:r>
            <a:r>
              <a:rPr lang="en-US" dirty="0"/>
              <a:t>members </a:t>
            </a:r>
            <a:r>
              <a:rPr lang="en-US" dirty="0" smtClean="0"/>
              <a:t>El </a:t>
            </a:r>
            <a:r>
              <a:rPr lang="en-US" dirty="0"/>
              <a:t>Salvador, Honduras, Guatemala, Nicaragua, Costa Rica joined the Dominican Republic and the United States in a </a:t>
            </a:r>
            <a:r>
              <a:rPr lang="en-US" dirty="0" smtClean="0"/>
              <a:t>F</a:t>
            </a:r>
            <a:r>
              <a:rPr lang="en-US" sz="100" dirty="0" smtClean="0"/>
              <a:t> </a:t>
            </a:r>
            <a:r>
              <a:rPr lang="en-US" dirty="0" smtClean="0"/>
              <a:t>T</a:t>
            </a:r>
            <a:r>
              <a:rPr lang="en-US" sz="100" dirty="0" smtClean="0"/>
              <a:t> </a:t>
            </a:r>
            <a:r>
              <a:rPr lang="en-US" dirty="0" smtClean="0"/>
              <a:t>A</a:t>
            </a:r>
            <a:endParaRPr lang="en-US" dirty="0"/>
          </a:p>
          <a:p>
            <a:pPr marL="255600"/>
            <a:r>
              <a:rPr lang="en-US" dirty="0"/>
              <a:t>80% of </a:t>
            </a:r>
            <a:r>
              <a:rPr lang="en-US" dirty="0" smtClean="0"/>
              <a:t>U</a:t>
            </a:r>
            <a:r>
              <a:rPr lang="en-US" sz="100" dirty="0" smtClean="0"/>
              <a:t> </a:t>
            </a:r>
            <a:r>
              <a:rPr lang="en-US" dirty="0" smtClean="0"/>
              <a:t>S </a:t>
            </a:r>
            <a:r>
              <a:rPr lang="en-US" dirty="0"/>
              <a:t>goods and 50% + of agricultural goods are duty free</a:t>
            </a:r>
          </a:p>
          <a:p>
            <a:pPr marL="255600"/>
            <a:r>
              <a:rPr lang="en-US" dirty="0"/>
              <a:t>Paperwork is reduced</a:t>
            </a:r>
          </a:p>
          <a:p>
            <a:pPr marL="255600"/>
            <a:r>
              <a:rPr lang="en-US" dirty="0"/>
              <a:t>Reduced risks mean more direct foreign investment</a:t>
            </a:r>
            <a:endParaRPr lang="en-IN" dirty="0"/>
          </a:p>
        </p:txBody>
      </p:sp>
    </p:spTree>
    <p:extLst>
      <p:ext uri="{BB962C8B-B14F-4D97-AF65-F5344CB8AC3E}">
        <p14:creationId xmlns:p14="http://schemas.microsoft.com/office/powerpoint/2010/main" val="281427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Andean Community</a:t>
            </a:r>
            <a:endParaRPr lang="en-IN" dirty="0"/>
          </a:p>
        </p:txBody>
      </p:sp>
      <p:sp>
        <p:nvSpPr>
          <p:cNvPr id="3" name="Content Placeholder 2"/>
          <p:cNvSpPr>
            <a:spLocks noGrp="1"/>
          </p:cNvSpPr>
          <p:nvPr>
            <p:ph sz="quarter" idx="13"/>
          </p:nvPr>
        </p:nvSpPr>
        <p:spPr>
          <a:xfrm>
            <a:off x="457200" y="1556326"/>
            <a:ext cx="7785279" cy="4434275"/>
          </a:xfrm>
        </p:spPr>
        <p:txBody>
          <a:bodyPr/>
          <a:lstStyle/>
          <a:p>
            <a:pPr marL="255600"/>
            <a:r>
              <a:rPr lang="en-US" dirty="0"/>
              <a:t>Bolivia, Colombia, Ecuador, Peru</a:t>
            </a:r>
          </a:p>
          <a:p>
            <a:pPr marL="255600"/>
            <a:r>
              <a:rPr lang="en-US" dirty="0"/>
              <a:t>50th anniversary in 2019</a:t>
            </a:r>
          </a:p>
          <a:p>
            <a:pPr marL="255600"/>
            <a:r>
              <a:rPr lang="en-US" dirty="0"/>
              <a:t>Customs Union</a:t>
            </a:r>
          </a:p>
          <a:p>
            <a:pPr marL="255600"/>
            <a:r>
              <a:rPr lang="en-US" dirty="0"/>
              <a:t>Abolished foreign exchange, financial and fiscal incentives, and export subsidies, lower </a:t>
            </a:r>
            <a:r>
              <a:rPr lang="en-US" dirty="0" smtClean="0"/>
              <a:t>tariffs</a:t>
            </a:r>
            <a:endParaRPr lang="en-US" dirty="0"/>
          </a:p>
          <a:p>
            <a:pPr marL="255600"/>
            <a:r>
              <a:rPr lang="en-US" dirty="0"/>
              <a:t>Established common external tariffs</a:t>
            </a:r>
            <a:endParaRPr lang="en-IN" dirty="0"/>
          </a:p>
        </p:txBody>
      </p:sp>
    </p:spTree>
    <p:extLst>
      <p:ext uri="{BB962C8B-B14F-4D97-AF65-F5344CB8AC3E}">
        <p14:creationId xmlns:p14="http://schemas.microsoft.com/office/powerpoint/2010/main" val="42277061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p:txBody>
          <a:bodyPr/>
          <a:lstStyle/>
          <a:p>
            <a:r>
              <a:rPr lang="en-US" dirty="0"/>
              <a:t>Learning Objectives </a:t>
            </a:r>
            <a:r>
              <a:rPr lang="en-US" sz="2000" b="0" dirty="0"/>
              <a:t>(1 of 2)</a:t>
            </a:r>
            <a:endParaRPr lang="en-IN" dirty="0"/>
          </a:p>
        </p:txBody>
      </p:sp>
      <p:sp>
        <p:nvSpPr>
          <p:cNvPr id="20" name="Content Placeholder 19"/>
          <p:cNvSpPr>
            <a:spLocks noGrp="1"/>
          </p:cNvSpPr>
          <p:nvPr>
            <p:ph sz="quarter" idx="13"/>
          </p:nvPr>
        </p:nvSpPr>
        <p:spPr>
          <a:xfrm>
            <a:off x="457200" y="1556326"/>
            <a:ext cx="8229600" cy="4625533"/>
          </a:xfrm>
        </p:spPr>
        <p:txBody>
          <a:bodyPr/>
          <a:lstStyle/>
          <a:p>
            <a:pPr marL="0" indent="0">
              <a:buNone/>
            </a:pPr>
            <a:r>
              <a:rPr lang="en-US" b="1" dirty="0">
                <a:solidFill>
                  <a:schemeClr val="tx2"/>
                </a:solidFill>
              </a:rPr>
              <a:t>3.1</a:t>
            </a:r>
            <a:r>
              <a:rPr lang="en-US" dirty="0"/>
              <a:t> Explain the role of the </a:t>
            </a:r>
            <a:r>
              <a:rPr lang="en-US" dirty="0" smtClean="0"/>
              <a:t>W</a:t>
            </a:r>
            <a:r>
              <a:rPr lang="en-US" sz="100" dirty="0" smtClean="0"/>
              <a:t> </a:t>
            </a:r>
            <a:r>
              <a:rPr lang="en-US" dirty="0" smtClean="0"/>
              <a:t>T</a:t>
            </a:r>
            <a:r>
              <a:rPr lang="en-US" sz="100" dirty="0" smtClean="0"/>
              <a:t> </a:t>
            </a:r>
            <a:r>
              <a:rPr lang="en-US" dirty="0" smtClean="0"/>
              <a:t>O </a:t>
            </a:r>
            <a:r>
              <a:rPr lang="en-US" dirty="0"/>
              <a:t>in facilitating global trade relations among nations.</a:t>
            </a:r>
          </a:p>
          <a:p>
            <a:pPr marL="0" indent="0">
              <a:buNone/>
            </a:pPr>
            <a:r>
              <a:rPr lang="en-US" b="1" dirty="0">
                <a:solidFill>
                  <a:schemeClr val="tx2"/>
                </a:solidFill>
              </a:rPr>
              <a:t>3.2 </a:t>
            </a:r>
            <a:r>
              <a:rPr lang="en-US" dirty="0"/>
              <a:t>Compare and contrast the four main categories of preferential trade agreements.</a:t>
            </a:r>
          </a:p>
          <a:p>
            <a:pPr marL="0" indent="0">
              <a:buNone/>
            </a:pPr>
            <a:r>
              <a:rPr lang="en-US" b="1" dirty="0">
                <a:solidFill>
                  <a:schemeClr val="tx2"/>
                </a:solidFill>
              </a:rPr>
              <a:t>3.3 </a:t>
            </a:r>
            <a:r>
              <a:rPr lang="en-US" dirty="0"/>
              <a:t>Explain the trade relationship dynamics among signatories of </a:t>
            </a:r>
            <a:r>
              <a:rPr lang="en-US" dirty="0" smtClean="0"/>
              <a:t>N</a:t>
            </a:r>
            <a:r>
              <a:rPr lang="en-US" sz="100" dirty="0" smtClean="0"/>
              <a:t> </a:t>
            </a:r>
            <a:r>
              <a:rPr lang="en-US" dirty="0" smtClean="0"/>
              <a:t>A</a:t>
            </a:r>
            <a:r>
              <a:rPr lang="en-US" sz="100" dirty="0" smtClean="0"/>
              <a:t> </a:t>
            </a:r>
            <a:r>
              <a:rPr lang="en-US" dirty="0" smtClean="0"/>
              <a:t>F</a:t>
            </a:r>
            <a:r>
              <a:rPr lang="en-US" sz="100" dirty="0" smtClean="0"/>
              <a:t> </a:t>
            </a:r>
            <a:r>
              <a:rPr lang="en-US" dirty="0" smtClean="0"/>
              <a:t>T</a:t>
            </a:r>
            <a:r>
              <a:rPr lang="en-US" sz="100" dirty="0" smtClean="0"/>
              <a:t> </a:t>
            </a:r>
            <a:r>
              <a:rPr lang="en-US" dirty="0" smtClean="0"/>
              <a:t>A</a:t>
            </a:r>
            <a:r>
              <a:rPr lang="en-US" dirty="0"/>
              <a:t>.</a:t>
            </a:r>
          </a:p>
          <a:p>
            <a:pPr marL="0" indent="0">
              <a:buNone/>
            </a:pPr>
            <a:r>
              <a:rPr lang="en-US" b="1" dirty="0">
                <a:solidFill>
                  <a:schemeClr val="tx2"/>
                </a:solidFill>
              </a:rPr>
              <a:t>3.4 </a:t>
            </a:r>
            <a:r>
              <a:rPr lang="en-US" dirty="0"/>
              <a:t>Identify the four main preferential trade agreements in Latin America and the key members of each.</a:t>
            </a:r>
          </a:p>
          <a:p>
            <a:pPr marL="0" indent="0">
              <a:buNone/>
            </a:pPr>
            <a:r>
              <a:rPr lang="en-US" b="1" dirty="0">
                <a:solidFill>
                  <a:schemeClr val="tx2"/>
                </a:solidFill>
              </a:rPr>
              <a:t>3.5 </a:t>
            </a:r>
            <a:r>
              <a:rPr lang="en-US" dirty="0"/>
              <a:t>Identify the main preferential trade agreements in the Asia-Pacific region.</a:t>
            </a:r>
            <a:endParaRPr lang="en-IN" dirty="0"/>
          </a:p>
        </p:txBody>
      </p:sp>
    </p:spTree>
    <p:extLst>
      <p:ext uri="{BB962C8B-B14F-4D97-AF65-F5344CB8AC3E}">
        <p14:creationId xmlns:p14="http://schemas.microsoft.com/office/powerpoint/2010/main" val="30254353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Common Market of the South </a:t>
            </a:r>
            <a:r>
              <a:rPr lang="en-US" sz="3400" dirty="0" smtClean="0"/>
              <a:t>(Mercosur)</a:t>
            </a:r>
            <a:endParaRPr lang="en-IN" sz="3400" dirty="0"/>
          </a:p>
        </p:txBody>
      </p:sp>
      <p:sp>
        <p:nvSpPr>
          <p:cNvPr id="3" name="Content Placeholder 2"/>
          <p:cNvSpPr>
            <a:spLocks noGrp="1"/>
          </p:cNvSpPr>
          <p:nvPr>
            <p:ph sz="quarter" idx="13"/>
          </p:nvPr>
        </p:nvSpPr>
        <p:spPr>
          <a:xfrm>
            <a:off x="457200" y="1556326"/>
            <a:ext cx="8229600" cy="4834949"/>
          </a:xfrm>
        </p:spPr>
        <p:txBody>
          <a:bodyPr/>
          <a:lstStyle/>
          <a:p>
            <a:pPr marL="255600"/>
            <a:r>
              <a:rPr lang="en-US" sz="2200" dirty="0"/>
              <a:t>Argentina, Brazil, Paraguay, Uruguay, Venezuela</a:t>
            </a:r>
          </a:p>
          <a:p>
            <a:pPr marL="255600"/>
            <a:r>
              <a:rPr lang="en-US" sz="2200" dirty="0"/>
              <a:t>Begun in 1995</a:t>
            </a:r>
          </a:p>
          <a:p>
            <a:pPr marL="255600"/>
            <a:r>
              <a:rPr lang="en-US" sz="2200" dirty="0" smtClean="0"/>
              <a:t>Customs </a:t>
            </a:r>
            <a:r>
              <a:rPr lang="en-US" sz="2200" dirty="0"/>
              <a:t>union, seeks to become common market</a:t>
            </a:r>
          </a:p>
          <a:p>
            <a:pPr marL="741600" lvl="1"/>
            <a:r>
              <a:rPr lang="en-US" sz="2200" dirty="0"/>
              <a:t>Internal tariffs eliminated</a:t>
            </a:r>
          </a:p>
          <a:p>
            <a:pPr marL="741600" lvl="1"/>
            <a:r>
              <a:rPr lang="en-US" sz="2200" dirty="0"/>
              <a:t>Established common external tariffs up to 20%</a:t>
            </a:r>
          </a:p>
          <a:p>
            <a:pPr marL="741600" lvl="1"/>
            <a:r>
              <a:rPr lang="en-US" sz="2200" dirty="0"/>
              <a:t>In time, factors of production will move freely through member countries</a:t>
            </a:r>
          </a:p>
          <a:p>
            <a:pPr marL="741600" lvl="1"/>
            <a:r>
              <a:rPr lang="en-US" sz="2200" dirty="0" smtClean="0"/>
              <a:t>E</a:t>
            </a:r>
            <a:r>
              <a:rPr lang="en-US" sz="100" dirty="0" smtClean="0"/>
              <a:t> </a:t>
            </a:r>
            <a:r>
              <a:rPr lang="en-US" sz="2200" dirty="0" smtClean="0"/>
              <a:t>U </a:t>
            </a:r>
            <a:r>
              <a:rPr lang="en-US" sz="2200" dirty="0"/>
              <a:t>is the #1 trading partner</a:t>
            </a:r>
          </a:p>
          <a:p>
            <a:pPr marL="255600"/>
            <a:r>
              <a:rPr lang="en-US" sz="2200" dirty="0"/>
              <a:t>Bolivia, Chile, Ecuador, </a:t>
            </a:r>
            <a:r>
              <a:rPr lang="en-US" sz="2200" dirty="0" smtClean="0"/>
              <a:t>Peru</a:t>
            </a:r>
            <a:endParaRPr lang="en-US" sz="2200" dirty="0"/>
          </a:p>
          <a:p>
            <a:pPr marL="741600" lvl="1"/>
            <a:r>
              <a:rPr lang="en-US" sz="2200" dirty="0"/>
              <a:t>Associate members</a:t>
            </a:r>
          </a:p>
          <a:p>
            <a:pPr marL="741600" lvl="1"/>
            <a:r>
              <a:rPr lang="en-US" sz="2200" dirty="0"/>
              <a:t>Participate in free trade area but not customs union</a:t>
            </a:r>
            <a:endParaRPr lang="en-IN" sz="2200" dirty="0"/>
          </a:p>
        </p:txBody>
      </p:sp>
    </p:spTree>
    <p:extLst>
      <p:ext uri="{BB962C8B-B14F-4D97-AF65-F5344CB8AC3E}">
        <p14:creationId xmlns:p14="http://schemas.microsoft.com/office/powerpoint/2010/main" val="30242345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3-5 Mercosur and Andean Community Income and Population</a:t>
            </a:r>
            <a:endParaRPr lang="en-IN" sz="3400" dirty="0"/>
          </a:p>
        </p:txBody>
      </p:sp>
      <p:pic>
        <p:nvPicPr>
          <p:cNvPr id="3" name="Picture 2" descr="The information is as follows, listing G D P, 2016, in millions first, and population, in thousands, second:&#10;• Colombia, 282,463, 48,653.&#10;• Ecuador, 97,802, 16,385.&#10;• Peru, 192,094, 31,774.&#10;• Bolivia, 33,806, 10,888.&#10;• Chile, 247,028, 17,910.&#10;• Argentina, 545,866, 43,847.&#10;• Uruguay, 52,420, 3,444.&#10;• Paraguay, 27,441, 6,725.&#10;• Brazil, 1,796,000, 207,653.&#10;• Venezuela, 438,300, 31,568.&#10;• Mercosur total, 3,983,490, 356,595.&#10;• Andean total, 606,165, 101,700."/>
          <p:cNvPicPr>
            <a:picLocks noChangeAspect="1"/>
          </p:cNvPicPr>
          <p:nvPr/>
        </p:nvPicPr>
        <p:blipFill>
          <a:blip r:embed="rId2"/>
          <a:stretch>
            <a:fillRect/>
          </a:stretch>
        </p:blipFill>
        <p:spPr>
          <a:xfrm>
            <a:off x="1469935" y="1631447"/>
            <a:ext cx="6204131" cy="4750036"/>
          </a:xfrm>
          <a:prstGeom prst="rect">
            <a:avLst/>
          </a:prstGeom>
        </p:spPr>
      </p:pic>
    </p:spTree>
    <p:extLst>
      <p:ext uri="{BB962C8B-B14F-4D97-AF65-F5344CB8AC3E}">
        <p14:creationId xmlns:p14="http://schemas.microsoft.com/office/powerpoint/2010/main" val="22741940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Caricom</a:t>
            </a:r>
            <a:endParaRPr lang="en-IN" dirty="0"/>
          </a:p>
        </p:txBody>
      </p:sp>
      <p:sp>
        <p:nvSpPr>
          <p:cNvPr id="3" name="Content Placeholder 2"/>
          <p:cNvSpPr>
            <a:spLocks noGrp="1"/>
          </p:cNvSpPr>
          <p:nvPr>
            <p:ph sz="quarter" idx="13"/>
          </p:nvPr>
        </p:nvSpPr>
        <p:spPr>
          <a:xfrm>
            <a:off x="457200" y="1556326"/>
            <a:ext cx="7875431" cy="4648531"/>
          </a:xfrm>
        </p:spPr>
        <p:txBody>
          <a:bodyPr/>
          <a:lstStyle/>
          <a:p>
            <a:pPr marL="255600"/>
            <a:r>
              <a:rPr lang="en-US" dirty="0"/>
              <a:t>Founded in 1973 by 15 members</a:t>
            </a:r>
          </a:p>
          <a:p>
            <a:pPr marL="255600"/>
            <a:r>
              <a:rPr lang="en-US" dirty="0"/>
              <a:t>17 million population</a:t>
            </a:r>
          </a:p>
          <a:p>
            <a:pPr marL="255600"/>
            <a:r>
              <a:rPr lang="en-US" dirty="0"/>
              <a:t>Stagnant for 20 years</a:t>
            </a:r>
          </a:p>
          <a:p>
            <a:pPr marL="255600"/>
            <a:r>
              <a:rPr lang="en-US" dirty="0"/>
              <a:t>Customs Union in 1991 with common external tariffs</a:t>
            </a:r>
          </a:p>
          <a:p>
            <a:pPr marL="255600"/>
            <a:r>
              <a:rPr lang="en-US" dirty="0"/>
              <a:t>Rejected the idea of an economic union in 1998 as a single currency would not be especially beneficial</a:t>
            </a:r>
          </a:p>
          <a:p>
            <a:pPr marL="255600"/>
            <a:r>
              <a:rPr lang="en-US" dirty="0"/>
              <a:t>Caribbean Basin Trade Partnership Act exempts textile and apparel exports to the U.S. market access from duties and tariffs. Caribbean Basin Initiative of 20 nations includes </a:t>
            </a:r>
            <a:r>
              <a:rPr lang="en-US" b="1" dirty="0" err="1" smtClean="0"/>
              <a:t>Caricom</a:t>
            </a:r>
            <a:r>
              <a:rPr lang="en-US" dirty="0" smtClean="0"/>
              <a:t>.</a:t>
            </a:r>
            <a:endParaRPr lang="en-IN" dirty="0"/>
          </a:p>
        </p:txBody>
      </p:sp>
    </p:spTree>
    <p:extLst>
      <p:ext uri="{BB962C8B-B14F-4D97-AF65-F5344CB8AC3E}">
        <p14:creationId xmlns:p14="http://schemas.microsoft.com/office/powerpoint/2010/main" val="37394530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Asia-Pacific: The Association of Southeast Asian Nations (</a:t>
            </a:r>
            <a:r>
              <a:rPr lang="en-US" sz="3400" dirty="0" smtClean="0"/>
              <a:t>A</a:t>
            </a:r>
            <a:r>
              <a:rPr lang="en-US" sz="100" dirty="0" smtClean="0"/>
              <a:t> </a:t>
            </a:r>
            <a:r>
              <a:rPr lang="en-US" sz="3400" dirty="0" smtClean="0"/>
              <a:t>S</a:t>
            </a:r>
            <a:r>
              <a:rPr lang="en-US" sz="100" dirty="0" smtClean="0"/>
              <a:t> </a:t>
            </a:r>
            <a:r>
              <a:rPr lang="en-US" sz="3400" dirty="0" smtClean="0"/>
              <a:t>E</a:t>
            </a:r>
            <a:r>
              <a:rPr lang="en-US" sz="100" dirty="0" smtClean="0"/>
              <a:t> </a:t>
            </a:r>
            <a:r>
              <a:rPr lang="en-US" sz="3400" dirty="0" smtClean="0"/>
              <a:t>A</a:t>
            </a:r>
            <a:r>
              <a:rPr lang="en-US" sz="100" dirty="0" smtClean="0"/>
              <a:t> </a:t>
            </a:r>
            <a:r>
              <a:rPr lang="en-US" sz="3400" dirty="0" smtClean="0"/>
              <a:t>N</a:t>
            </a:r>
            <a:r>
              <a:rPr lang="en-US" sz="3400" dirty="0"/>
              <a:t>)</a:t>
            </a:r>
            <a:endParaRPr lang="en-IN" sz="3400" dirty="0"/>
          </a:p>
        </p:txBody>
      </p:sp>
      <p:sp>
        <p:nvSpPr>
          <p:cNvPr id="3" name="Content Placeholder 2"/>
          <p:cNvSpPr>
            <a:spLocks noGrp="1"/>
          </p:cNvSpPr>
          <p:nvPr>
            <p:ph sz="quarter" idx="13"/>
          </p:nvPr>
        </p:nvSpPr>
        <p:spPr/>
        <p:txBody>
          <a:bodyPr/>
          <a:lstStyle/>
          <a:p>
            <a:pPr marL="255600"/>
            <a:r>
              <a:rPr lang="en-US" dirty="0"/>
              <a:t>Brunei, Cambodia, Indonesia, Laos, Malaysia, Myanmar, Philippines, Singapore, Thailand, Vietnam</a:t>
            </a:r>
          </a:p>
          <a:p>
            <a:pPr marL="255600"/>
            <a:r>
              <a:rPr lang="en-US" dirty="0"/>
              <a:t>“</a:t>
            </a:r>
            <a:r>
              <a:rPr lang="en-US" dirty="0" smtClean="0"/>
              <a:t>A</a:t>
            </a:r>
            <a:r>
              <a:rPr lang="en-US" sz="100" dirty="0" smtClean="0"/>
              <a:t> </a:t>
            </a:r>
            <a:r>
              <a:rPr lang="en-US" dirty="0" smtClean="0"/>
              <a:t>S</a:t>
            </a:r>
            <a:r>
              <a:rPr lang="en-US" sz="100" dirty="0" smtClean="0"/>
              <a:t> </a:t>
            </a:r>
            <a:r>
              <a:rPr lang="en-US" dirty="0" smtClean="0"/>
              <a:t>E</a:t>
            </a:r>
            <a:r>
              <a:rPr lang="en-US" sz="100" dirty="0" smtClean="0"/>
              <a:t> </a:t>
            </a:r>
            <a:r>
              <a:rPr lang="en-US" dirty="0" smtClean="0"/>
              <a:t>A</a:t>
            </a:r>
            <a:r>
              <a:rPr lang="en-US" sz="100" dirty="0" smtClean="0"/>
              <a:t> </a:t>
            </a:r>
            <a:r>
              <a:rPr lang="en-US" dirty="0" smtClean="0"/>
              <a:t>N </a:t>
            </a:r>
            <a:r>
              <a:rPr lang="en-US" dirty="0"/>
              <a:t>plus six” (Japan, China, Korea, Australia, New Zealand, India) working towards an economic community</a:t>
            </a:r>
          </a:p>
          <a:p>
            <a:pPr marL="255600"/>
            <a:r>
              <a:rPr lang="en-US" dirty="0" smtClean="0"/>
              <a:t>China/A</a:t>
            </a:r>
            <a:r>
              <a:rPr lang="en-US" sz="100" dirty="0" smtClean="0"/>
              <a:t> </a:t>
            </a:r>
            <a:r>
              <a:rPr lang="en-US" dirty="0" smtClean="0"/>
              <a:t>S</a:t>
            </a:r>
            <a:r>
              <a:rPr lang="en-US" sz="100" dirty="0" smtClean="0"/>
              <a:t> </a:t>
            </a:r>
            <a:r>
              <a:rPr lang="en-US" dirty="0" smtClean="0"/>
              <a:t>E</a:t>
            </a:r>
            <a:r>
              <a:rPr lang="en-US" sz="100" dirty="0" smtClean="0"/>
              <a:t> </a:t>
            </a:r>
            <a:r>
              <a:rPr lang="en-US" dirty="0" smtClean="0"/>
              <a:t>A</a:t>
            </a:r>
            <a:r>
              <a:rPr lang="en-US" sz="100" dirty="0" smtClean="0"/>
              <a:t> </a:t>
            </a:r>
            <a:r>
              <a:rPr lang="en-US" dirty="0" smtClean="0"/>
              <a:t>N F</a:t>
            </a:r>
            <a:r>
              <a:rPr lang="en-US" sz="100" dirty="0" smtClean="0"/>
              <a:t> </a:t>
            </a:r>
            <a:r>
              <a:rPr lang="en-US" dirty="0" smtClean="0"/>
              <a:t>T</a:t>
            </a:r>
            <a:r>
              <a:rPr lang="en-US" sz="100" dirty="0" smtClean="0"/>
              <a:t> </a:t>
            </a:r>
            <a:r>
              <a:rPr lang="en-US" dirty="0" smtClean="0"/>
              <a:t>A </a:t>
            </a:r>
            <a:r>
              <a:rPr lang="en-US" dirty="0"/>
              <a:t>established in 2010 removes 90% of tariffs on traded goods</a:t>
            </a:r>
            <a:endParaRPr lang="en-IN" dirty="0"/>
          </a:p>
        </p:txBody>
      </p:sp>
    </p:spTree>
    <p:extLst>
      <p:ext uri="{BB962C8B-B14F-4D97-AF65-F5344CB8AC3E}">
        <p14:creationId xmlns:p14="http://schemas.microsoft.com/office/powerpoint/2010/main" val="20132043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a:t>
            </a:r>
            <a:r>
              <a:rPr lang="en-US" sz="100" dirty="0" smtClean="0"/>
              <a:t> </a:t>
            </a:r>
            <a:r>
              <a:rPr lang="en-US" dirty="0" smtClean="0"/>
              <a:t>S</a:t>
            </a:r>
            <a:r>
              <a:rPr lang="en-US" sz="100" dirty="0" smtClean="0"/>
              <a:t> </a:t>
            </a:r>
            <a:r>
              <a:rPr lang="en-US" dirty="0" smtClean="0"/>
              <a:t>E</a:t>
            </a:r>
            <a:r>
              <a:rPr lang="en-US" sz="100" dirty="0" smtClean="0"/>
              <a:t> </a:t>
            </a:r>
            <a:r>
              <a:rPr lang="en-US" dirty="0" smtClean="0"/>
              <a:t>A</a:t>
            </a:r>
            <a:r>
              <a:rPr lang="en-US" sz="100" dirty="0" smtClean="0"/>
              <a:t> </a:t>
            </a:r>
            <a:r>
              <a:rPr lang="en-US" dirty="0" smtClean="0"/>
              <a:t>N</a:t>
            </a:r>
            <a:endParaRPr lang="en-IN" dirty="0"/>
          </a:p>
        </p:txBody>
      </p:sp>
      <p:sp>
        <p:nvSpPr>
          <p:cNvPr id="3" name="Content Placeholder 2"/>
          <p:cNvSpPr>
            <a:spLocks noGrp="1"/>
          </p:cNvSpPr>
          <p:nvPr>
            <p:ph sz="quarter" idx="13"/>
          </p:nvPr>
        </p:nvSpPr>
        <p:spPr>
          <a:xfrm>
            <a:off x="457200" y="1556326"/>
            <a:ext cx="8229600" cy="403103"/>
          </a:xfrm>
        </p:spPr>
        <p:txBody>
          <a:bodyPr/>
          <a:lstStyle/>
          <a:p>
            <a:pPr marL="432" indent="0">
              <a:buNone/>
            </a:pPr>
            <a:r>
              <a:rPr lang="en-US" b="1" dirty="0"/>
              <a:t>Figure 3-7 </a:t>
            </a:r>
            <a:r>
              <a:rPr lang="en-US" dirty="0" smtClean="0"/>
              <a:t>A</a:t>
            </a:r>
            <a:r>
              <a:rPr lang="en-US" sz="100" dirty="0" smtClean="0"/>
              <a:t> </a:t>
            </a:r>
            <a:r>
              <a:rPr lang="en-US" dirty="0" smtClean="0"/>
              <a:t>S</a:t>
            </a:r>
            <a:r>
              <a:rPr lang="en-US" sz="100" dirty="0" smtClean="0"/>
              <a:t> </a:t>
            </a:r>
            <a:r>
              <a:rPr lang="en-US" dirty="0" smtClean="0"/>
              <a:t>E</a:t>
            </a:r>
            <a:r>
              <a:rPr lang="en-US" sz="100" dirty="0" smtClean="0"/>
              <a:t> </a:t>
            </a:r>
            <a:r>
              <a:rPr lang="en-US" dirty="0" smtClean="0"/>
              <a:t>A</a:t>
            </a:r>
            <a:r>
              <a:rPr lang="en-US" sz="100" dirty="0" smtClean="0"/>
              <a:t> </a:t>
            </a:r>
            <a:r>
              <a:rPr lang="en-US" dirty="0" smtClean="0"/>
              <a:t>N </a:t>
            </a:r>
            <a:r>
              <a:rPr lang="en-US" dirty="0"/>
              <a:t>Income and Population</a:t>
            </a:r>
            <a:endParaRPr lang="en-IN" dirty="0"/>
          </a:p>
        </p:txBody>
      </p:sp>
      <p:pic>
        <p:nvPicPr>
          <p:cNvPr id="4" name="Picture 2" descr="The information is as follows, listing G D P, 2016, in millions first, and population, in thousands, second:&#10;• Vietnam, 202,616, 92,701.&#10;• Laos, 15,903, 6,758.&#10;• Cambodia, 20,017, 15,762.&#10;• Philippines, 272,000, 103,320.&#10;• Brunei Darussalam, 11,400, 423.&#10;• Indonesia, 932,259, 261,115.&#10;• Singapore, 296,966, 5,607.&#10;• Malaysia, 296,359, 31,187.&#10;• Thailand, 406,840, 68,863.&#10;• Myanmar, 67,430, 52,885.&#10;• Asean total, 2,521,700, 638,6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6130" y="2236081"/>
            <a:ext cx="5211741" cy="3887791"/>
          </a:xfrm>
          <a:prstGeom prst="rect">
            <a:avLst/>
          </a:prstGeom>
        </p:spPr>
      </p:pic>
    </p:spTree>
    <p:extLst>
      <p:ext uri="{BB962C8B-B14F-4D97-AF65-F5344CB8AC3E}">
        <p14:creationId xmlns:p14="http://schemas.microsoft.com/office/powerpoint/2010/main" val="40423227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Singapore</a:t>
            </a:r>
            <a:endParaRPr lang="en-IN" dirty="0"/>
          </a:p>
        </p:txBody>
      </p:sp>
      <p:sp>
        <p:nvSpPr>
          <p:cNvPr id="3" name="Content Placeholder 2"/>
          <p:cNvSpPr>
            <a:spLocks noGrp="1"/>
          </p:cNvSpPr>
          <p:nvPr>
            <p:ph sz="quarter" idx="13"/>
          </p:nvPr>
        </p:nvSpPr>
        <p:spPr/>
        <p:txBody>
          <a:bodyPr/>
          <a:lstStyle/>
          <a:p>
            <a:pPr marL="255600"/>
            <a:r>
              <a:rPr lang="en-US" dirty="0"/>
              <a:t>World’s 2nd largest container port</a:t>
            </a:r>
          </a:p>
          <a:p>
            <a:pPr marL="255600"/>
            <a:r>
              <a:rPr lang="en-US" dirty="0"/>
              <a:t>2nd highest standard of living in the region behind Japan</a:t>
            </a:r>
          </a:p>
          <a:p>
            <a:pPr marL="255600"/>
            <a:r>
              <a:rPr lang="en-US" dirty="0"/>
              <a:t>5.4 million people</a:t>
            </a:r>
          </a:p>
          <a:p>
            <a:pPr marL="255600"/>
            <a:r>
              <a:rPr lang="en-US" dirty="0"/>
              <a:t>95% literacy rate</a:t>
            </a:r>
          </a:p>
          <a:p>
            <a:pPr marL="255600"/>
            <a:r>
              <a:rPr lang="en-US" dirty="0"/>
              <a:t>Over 3,000 companies</a:t>
            </a:r>
          </a:p>
          <a:p>
            <a:pPr marL="255600"/>
            <a:r>
              <a:rPr lang="en-US" dirty="0"/>
              <a:t>Crime is </a:t>
            </a:r>
            <a:r>
              <a:rPr lang="en-US" dirty="0" smtClean="0"/>
              <a:t>nearly nonexistent</a:t>
            </a:r>
            <a:endParaRPr lang="en-IN" dirty="0"/>
          </a:p>
        </p:txBody>
      </p:sp>
    </p:spTree>
    <p:extLst>
      <p:ext uri="{BB962C8B-B14F-4D97-AF65-F5344CB8AC3E}">
        <p14:creationId xmlns:p14="http://schemas.microsoft.com/office/powerpoint/2010/main" val="41772705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European Union (</a:t>
            </a:r>
            <a:r>
              <a:rPr lang="en-US" dirty="0" smtClean="0"/>
              <a:t>E</a:t>
            </a:r>
            <a:r>
              <a:rPr lang="en-US" sz="100" dirty="0" smtClean="0"/>
              <a:t> </a:t>
            </a:r>
            <a:r>
              <a:rPr lang="en-US" dirty="0" smtClean="0"/>
              <a:t>U</a:t>
            </a:r>
            <a:r>
              <a:rPr lang="en-US" dirty="0"/>
              <a:t>) </a:t>
            </a:r>
            <a:r>
              <a:rPr lang="en-US" sz="2000" b="0" dirty="0"/>
              <a:t>(1 of 3)</a:t>
            </a:r>
            <a:endParaRPr lang="en-IN" dirty="0"/>
          </a:p>
        </p:txBody>
      </p:sp>
      <p:sp>
        <p:nvSpPr>
          <p:cNvPr id="3" name="Content Placeholder 2"/>
          <p:cNvSpPr>
            <a:spLocks noGrp="1"/>
          </p:cNvSpPr>
          <p:nvPr>
            <p:ph sz="quarter" idx="13"/>
          </p:nvPr>
        </p:nvSpPr>
        <p:spPr>
          <a:xfrm>
            <a:off x="457201" y="1556326"/>
            <a:ext cx="3792828" cy="4813993"/>
          </a:xfrm>
        </p:spPr>
        <p:txBody>
          <a:bodyPr/>
          <a:lstStyle/>
          <a:p>
            <a:pPr marL="255600"/>
            <a:r>
              <a:rPr lang="en-US" sz="2200" dirty="0">
                <a:ea typeface="ＭＳ Ｐゴシック" pitchFamily="34" charset="-128"/>
              </a:rPr>
              <a:t>Initially began with the 1958 Treaty of Rome</a:t>
            </a:r>
          </a:p>
          <a:p>
            <a:pPr marL="255600"/>
            <a:r>
              <a:rPr lang="en-US" sz="2200" dirty="0">
                <a:ea typeface="ＭＳ Ｐゴシック" pitchFamily="34" charset="-128"/>
              </a:rPr>
              <a:t>Objective is to harmonize national laws and regulations so that goods, services, people, and money could flow freely across national boundaries</a:t>
            </a:r>
          </a:p>
          <a:p>
            <a:pPr marL="255600"/>
            <a:r>
              <a:rPr lang="en-US" sz="2200" dirty="0">
                <a:ea typeface="ＭＳ Ｐゴシック" pitchFamily="34" charset="-128"/>
              </a:rPr>
              <a:t>1991 Maastricht Treaty set stage for transition to an economic union with a central bank and single currency (the Euro in 2002)</a:t>
            </a:r>
            <a:endParaRPr lang="en-IN" sz="2200" dirty="0"/>
          </a:p>
        </p:txBody>
      </p:sp>
      <p:sp>
        <p:nvSpPr>
          <p:cNvPr id="4" name="Content Placeholder 3"/>
          <p:cNvSpPr>
            <a:spLocks noGrp="1"/>
          </p:cNvSpPr>
          <p:nvPr>
            <p:ph sz="quarter" idx="14"/>
          </p:nvPr>
        </p:nvSpPr>
        <p:spPr>
          <a:xfrm>
            <a:off x="4907904" y="1598913"/>
            <a:ext cx="3513523" cy="790510"/>
          </a:xfrm>
        </p:spPr>
        <p:txBody>
          <a:bodyPr/>
          <a:lstStyle/>
          <a:p>
            <a:pPr marL="432" indent="0">
              <a:buNone/>
            </a:pPr>
            <a:r>
              <a:rPr lang="en-US" sz="2200" dirty="0"/>
              <a:t>Lithuania joined the euro zone on January 1, 2015.</a:t>
            </a:r>
            <a:endParaRPr lang="en-IN" sz="2200" dirty="0"/>
          </a:p>
        </p:txBody>
      </p:sp>
      <p:pic>
        <p:nvPicPr>
          <p:cNvPr id="5" name="Picture 2" descr="A political leader holds up a euro at a present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5414" y="2601040"/>
            <a:ext cx="3416013" cy="2271473"/>
          </a:xfrm>
          <a:prstGeom prst="rect">
            <a:avLst/>
          </a:prstGeom>
        </p:spPr>
      </p:pic>
    </p:spTree>
    <p:extLst>
      <p:ext uri="{BB962C8B-B14F-4D97-AF65-F5344CB8AC3E}">
        <p14:creationId xmlns:p14="http://schemas.microsoft.com/office/powerpoint/2010/main" val="34853605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European Union (</a:t>
            </a:r>
            <a:r>
              <a:rPr lang="en-US" dirty="0" smtClean="0"/>
              <a:t>E</a:t>
            </a:r>
            <a:r>
              <a:rPr lang="en-US" sz="100" dirty="0" smtClean="0"/>
              <a:t> </a:t>
            </a:r>
            <a:r>
              <a:rPr lang="en-US" dirty="0" smtClean="0"/>
              <a:t>U</a:t>
            </a:r>
            <a:r>
              <a:rPr lang="en-US" dirty="0"/>
              <a:t>) </a:t>
            </a:r>
            <a:r>
              <a:rPr lang="en-US" sz="2000" b="0" dirty="0"/>
              <a:t>(2 of 3)</a:t>
            </a:r>
            <a:endParaRPr lang="en-IN" dirty="0"/>
          </a:p>
        </p:txBody>
      </p:sp>
      <p:sp>
        <p:nvSpPr>
          <p:cNvPr id="5" name="Content Placeholder 4"/>
          <p:cNvSpPr>
            <a:spLocks noGrp="1"/>
          </p:cNvSpPr>
          <p:nvPr>
            <p:ph sz="quarter" idx="13"/>
          </p:nvPr>
        </p:nvSpPr>
        <p:spPr/>
        <p:txBody>
          <a:bodyPr/>
          <a:lstStyle/>
          <a:p>
            <a:pPr marL="255600"/>
            <a:r>
              <a:rPr lang="en-US" dirty="0"/>
              <a:t>28 countries will become 27 after </a:t>
            </a:r>
            <a:r>
              <a:rPr lang="en-US" dirty="0" err="1"/>
              <a:t>Brexit</a:t>
            </a:r>
            <a:endParaRPr lang="en-US" dirty="0"/>
          </a:p>
          <a:p>
            <a:pPr marL="255600"/>
            <a:r>
              <a:rPr lang="en-US" dirty="0"/>
              <a:t>450 million people</a:t>
            </a:r>
          </a:p>
          <a:p>
            <a:pPr marL="255600"/>
            <a:r>
              <a:rPr lang="en-US" dirty="0"/>
              <a:t>$15 trillion </a:t>
            </a:r>
            <a:r>
              <a:rPr lang="en-US" dirty="0" smtClean="0"/>
              <a:t>G</a:t>
            </a:r>
            <a:r>
              <a:rPr lang="en-US" sz="100" dirty="0" smtClean="0"/>
              <a:t> </a:t>
            </a:r>
            <a:r>
              <a:rPr lang="en-US" dirty="0" smtClean="0"/>
              <a:t>N</a:t>
            </a:r>
            <a:r>
              <a:rPr lang="en-US" sz="100" dirty="0" smtClean="0"/>
              <a:t> </a:t>
            </a:r>
            <a:r>
              <a:rPr lang="en-US" dirty="0" smtClean="0"/>
              <a:t>I</a:t>
            </a:r>
            <a:endParaRPr lang="en-US" dirty="0"/>
          </a:p>
          <a:p>
            <a:pPr marL="255600"/>
            <a:r>
              <a:rPr lang="en-US" dirty="0"/>
              <a:t>Euro currency, 1999</a:t>
            </a:r>
          </a:p>
          <a:p>
            <a:pPr marL="255600"/>
            <a:r>
              <a:rPr lang="en-US" dirty="0"/>
              <a:t>Harmonization of laws and regulations</a:t>
            </a:r>
          </a:p>
          <a:p>
            <a:pPr marL="255600"/>
            <a:r>
              <a:rPr lang="en-US" dirty="0"/>
              <a:t>Price transparency</a:t>
            </a:r>
          </a:p>
          <a:p>
            <a:pPr marL="255600"/>
            <a:r>
              <a:rPr lang="en-US" dirty="0"/>
              <a:t>No customs at national borders</a:t>
            </a:r>
            <a:endParaRPr lang="en-IN" dirty="0"/>
          </a:p>
        </p:txBody>
      </p:sp>
    </p:spTree>
    <p:extLst>
      <p:ext uri="{BB962C8B-B14F-4D97-AF65-F5344CB8AC3E}">
        <p14:creationId xmlns:p14="http://schemas.microsoft.com/office/powerpoint/2010/main" val="17773885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European Union (E</a:t>
            </a:r>
            <a:r>
              <a:rPr lang="en-US" sz="100" dirty="0"/>
              <a:t> </a:t>
            </a:r>
            <a:r>
              <a:rPr lang="en-US" dirty="0"/>
              <a:t>U) </a:t>
            </a:r>
            <a:r>
              <a:rPr lang="en-US" sz="2000" b="0" dirty="0" smtClean="0"/>
              <a:t>(3 </a:t>
            </a:r>
            <a:r>
              <a:rPr lang="en-US" sz="2000" b="0" dirty="0"/>
              <a:t>of 3)</a:t>
            </a:r>
            <a:endParaRPr lang="en-IN" dirty="0"/>
          </a:p>
        </p:txBody>
      </p:sp>
      <p:sp>
        <p:nvSpPr>
          <p:cNvPr id="3" name="Content Placeholder 2"/>
          <p:cNvSpPr>
            <a:spLocks noGrp="1"/>
          </p:cNvSpPr>
          <p:nvPr>
            <p:ph sz="quarter" idx="13"/>
          </p:nvPr>
        </p:nvSpPr>
        <p:spPr>
          <a:xfrm>
            <a:off x="457200" y="1556326"/>
            <a:ext cx="7579217" cy="843974"/>
          </a:xfrm>
        </p:spPr>
        <p:txBody>
          <a:bodyPr/>
          <a:lstStyle/>
          <a:p>
            <a:pPr marL="432" indent="0">
              <a:buNone/>
            </a:pPr>
            <a:r>
              <a:rPr lang="en-US" b="1" dirty="0" smtClean="0"/>
              <a:t>Figure 3-8 </a:t>
            </a:r>
            <a:r>
              <a:rPr lang="en-US" dirty="0"/>
              <a:t>The 28-Nation </a:t>
            </a:r>
            <a:r>
              <a:rPr lang="en-US" dirty="0" smtClean="0"/>
              <a:t>E</a:t>
            </a:r>
            <a:r>
              <a:rPr lang="en-US" sz="100" dirty="0" smtClean="0"/>
              <a:t> </a:t>
            </a:r>
            <a:r>
              <a:rPr lang="en-US" dirty="0" smtClean="0"/>
              <a:t>U</a:t>
            </a:r>
            <a:r>
              <a:rPr lang="en-US" dirty="0"/>
              <a:t>: Income and Population (Pre-</a:t>
            </a:r>
            <a:r>
              <a:rPr lang="en-US" dirty="0" err="1"/>
              <a:t>Brexit</a:t>
            </a:r>
            <a:r>
              <a:rPr lang="en-US" dirty="0"/>
              <a:t>)</a:t>
            </a:r>
            <a:endParaRPr lang="en-IN" dirty="0"/>
          </a:p>
        </p:txBody>
      </p:sp>
      <p:pic>
        <p:nvPicPr>
          <p:cNvPr id="4" name="Picture 2" descr="The following list gives the number, country, 2016 G D P in millions, and 2016 population in thousands, as follows.&#10;• 1, Austria, 386,428 dollars, 8,747.&#10;• 2, Belgium, 466,366 dollars, 11,348.&#10;• 3, Bulgaria, 52,395 dollars, 7,127.&#10;• 4, Croatia, 50,425 dollars, 4,170.&#10;• 5, Cyprus, 19,802 dollars, 1,170.&#10;• 6, Czech Republic, 192,925 dollars, 10,561.&#10;• 7, Denmark, 306,143 dollars, 5,731.&#10;• 8, Estonia, 23,137 dollars, 1,316.&#10;• 9, Finland, 236,785 dollars, 5,495.&#10;• 10, France, 2,806,000 dollars, 66,030.&#10;• 11, Germany, 3,467,000 dollars, 82,667.&#10;• 12, Greece, 194,559 dollars, 10,747.&#10;• 13, Hungary, 124,343 dollars, 9,818.&#10;• 14, Ireland, 294,054 dollars, 4,773.&#10;• 15, Italy, 1,850,000 dollars, 60,600.&#10;• 16, Latvia, 27,677 dollars, 1,960.&#10;• 17, Lithuania, 42,739 dollars, 2,872.&#10;• 18, Luxembourg, 59,948 dollars, 583.&#10;• 19, Malta, 10,949 dollars, 437.&#10;• 20, Netherlands, 770,845 dollars, 17,018.&#10;• 21, Poland, 469,509 dollars, 37,948.&#10;• 22, Portugal, 204,565 dollars, 10,325.&#10;• 23, Romania, 186,691 dollars, 19,705.&#10;• 24, Slovak Republic, 89,552 dollars, 5,429.&#10;• 25, Slovenia, 43,991 dollars, 2,064.&#10;• 26, Spain, 1,232,000 dollars, 46,444.&#10;• 27, Sweden, 511,000 dollars, 9,903.&#10;• 28, United Kingdom, 2,619,000 dollars, 64,637.&#10;• E U 28 total: 16,738,828 dollars, 509,625.&#10;• E U 27 total, excludes U K: 14,119,828 dollars, 444,98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4159" y="2491155"/>
            <a:ext cx="5275683" cy="3745932"/>
          </a:xfrm>
          <a:prstGeom prst="rect">
            <a:avLst/>
          </a:prstGeom>
        </p:spPr>
      </p:pic>
    </p:spTree>
    <p:extLst>
      <p:ext uri="{BB962C8B-B14F-4D97-AF65-F5344CB8AC3E}">
        <p14:creationId xmlns:p14="http://schemas.microsoft.com/office/powerpoint/2010/main" val="21643167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Middle East</a:t>
            </a:r>
            <a:endParaRPr lang="en-IN" dirty="0"/>
          </a:p>
        </p:txBody>
      </p:sp>
      <p:sp>
        <p:nvSpPr>
          <p:cNvPr id="3" name="Content Placeholder 2"/>
          <p:cNvSpPr>
            <a:spLocks noGrp="1"/>
          </p:cNvSpPr>
          <p:nvPr>
            <p:ph sz="quarter" idx="13"/>
          </p:nvPr>
        </p:nvSpPr>
        <p:spPr/>
        <p:txBody>
          <a:bodyPr/>
          <a:lstStyle/>
          <a:p>
            <a:pPr marL="255600"/>
            <a:r>
              <a:rPr lang="en-US" sz="2200" dirty="0"/>
              <a:t>Afghanistan, Bahrain, Cyprus, Egypt, Iran, Iraq, Israel, Jordan, Kuwait, Lebanon, Oman, Qatar, Saudi Arabia, Syria, the United Arab Emirates, Yemen</a:t>
            </a:r>
          </a:p>
          <a:p>
            <a:pPr marL="741600" lvl="1"/>
            <a:r>
              <a:rPr lang="en-US" sz="2200" dirty="0"/>
              <a:t>Primarily Arab, many Persians and some Jewish</a:t>
            </a:r>
          </a:p>
          <a:p>
            <a:pPr marL="741600" lvl="1"/>
            <a:r>
              <a:rPr lang="en-US" sz="2200" dirty="0"/>
              <a:t>95% Muslim, 5% Christian and Jewish</a:t>
            </a:r>
          </a:p>
          <a:p>
            <a:pPr marL="741600" lvl="1"/>
            <a:r>
              <a:rPr lang="en-US" sz="2200" dirty="0"/>
              <a:t>Wide variation in Economic Freedom rankings</a:t>
            </a:r>
          </a:p>
          <a:p>
            <a:pPr lvl="2" indent="-228600"/>
            <a:r>
              <a:rPr lang="en-US" sz="2200" dirty="0"/>
              <a:t>Bahrain is 18th, </a:t>
            </a:r>
            <a:r>
              <a:rPr lang="en-US" sz="2200" dirty="0" smtClean="0"/>
              <a:t>U</a:t>
            </a:r>
            <a:r>
              <a:rPr lang="en-US" sz="100" dirty="0" smtClean="0"/>
              <a:t> </a:t>
            </a:r>
            <a:r>
              <a:rPr lang="en-US" sz="2200" dirty="0" smtClean="0"/>
              <a:t>A</a:t>
            </a:r>
            <a:r>
              <a:rPr lang="en-US" sz="100" dirty="0" smtClean="0"/>
              <a:t> </a:t>
            </a:r>
            <a:r>
              <a:rPr lang="en-US" sz="2200" dirty="0" smtClean="0"/>
              <a:t>E </a:t>
            </a:r>
            <a:r>
              <a:rPr lang="en-US" sz="2200" dirty="0"/>
              <a:t>is 25th, Saudi Arabia is 77nd</a:t>
            </a:r>
          </a:p>
          <a:p>
            <a:pPr marL="741600" lvl="1"/>
            <a:r>
              <a:rPr lang="en-US" sz="2200" dirty="0" smtClean="0"/>
              <a:t>Oil prices drive commerce</a:t>
            </a:r>
          </a:p>
          <a:p>
            <a:pPr marL="741600" lvl="1"/>
            <a:r>
              <a:rPr lang="en-US" sz="2200" dirty="0" smtClean="0"/>
              <a:t>25% of world’s oil in Saudi Arabia</a:t>
            </a:r>
          </a:p>
          <a:p>
            <a:pPr marL="741600" lvl="1"/>
            <a:r>
              <a:rPr lang="en-US" sz="2200" dirty="0" smtClean="0"/>
              <a:t>Arab Spring 2011</a:t>
            </a:r>
          </a:p>
          <a:p>
            <a:pPr marL="741600" lvl="1"/>
            <a:r>
              <a:rPr lang="en-US" sz="2200" dirty="0" smtClean="0"/>
              <a:t>Gulf Cooperation Council key regional organization</a:t>
            </a:r>
            <a:endParaRPr lang="en-IN" sz="2200" dirty="0"/>
          </a:p>
        </p:txBody>
      </p:sp>
    </p:spTree>
    <p:extLst>
      <p:ext uri="{BB962C8B-B14F-4D97-AF65-F5344CB8AC3E}">
        <p14:creationId xmlns:p14="http://schemas.microsoft.com/office/powerpoint/2010/main" val="32463436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a:t>
            </a:r>
            <a:r>
              <a:rPr lang="en-US" sz="2000" b="0" dirty="0" smtClean="0"/>
              <a:t>(2 </a:t>
            </a:r>
            <a:r>
              <a:rPr lang="en-US" sz="2000" b="0" dirty="0"/>
              <a:t>of 2)</a:t>
            </a:r>
            <a:endParaRPr lang="en-IN" dirty="0"/>
          </a:p>
        </p:txBody>
      </p:sp>
      <p:sp>
        <p:nvSpPr>
          <p:cNvPr id="3" name="Content Placeholder 2"/>
          <p:cNvSpPr>
            <a:spLocks noGrp="1"/>
          </p:cNvSpPr>
          <p:nvPr>
            <p:ph sz="quarter" idx="13"/>
          </p:nvPr>
        </p:nvSpPr>
        <p:spPr/>
        <p:txBody>
          <a:bodyPr/>
          <a:lstStyle/>
          <a:p>
            <a:pPr marL="0" indent="0">
              <a:buNone/>
            </a:pPr>
            <a:r>
              <a:rPr lang="en-US" b="1" dirty="0">
                <a:solidFill>
                  <a:schemeClr val="tx2"/>
                </a:solidFill>
              </a:rPr>
              <a:t>3.6 </a:t>
            </a:r>
            <a:r>
              <a:rPr lang="en-US" dirty="0"/>
              <a:t>Describe the various forms of economic integration in Europe.</a:t>
            </a:r>
          </a:p>
          <a:p>
            <a:pPr marL="0" indent="0">
              <a:buNone/>
            </a:pPr>
            <a:r>
              <a:rPr lang="en-US" b="1" dirty="0">
                <a:solidFill>
                  <a:schemeClr val="tx2"/>
                </a:solidFill>
              </a:rPr>
              <a:t>3.7 </a:t>
            </a:r>
            <a:r>
              <a:rPr lang="en-US" dirty="0"/>
              <a:t>Describe the activities of the key regional organizations in the Middle East.</a:t>
            </a:r>
          </a:p>
          <a:p>
            <a:pPr marL="0" indent="0">
              <a:buNone/>
            </a:pPr>
            <a:r>
              <a:rPr lang="en-US" b="1" dirty="0">
                <a:solidFill>
                  <a:schemeClr val="tx2"/>
                </a:solidFill>
              </a:rPr>
              <a:t>3.8 </a:t>
            </a:r>
            <a:r>
              <a:rPr lang="en-US" dirty="0"/>
              <a:t>Identify the issues for global marketers wishing to expand in Africa.</a:t>
            </a:r>
            <a:endParaRPr lang="en-IN" dirty="0"/>
          </a:p>
        </p:txBody>
      </p:sp>
    </p:spTree>
    <p:extLst>
      <p:ext uri="{BB962C8B-B14F-4D97-AF65-F5344CB8AC3E}">
        <p14:creationId xmlns:p14="http://schemas.microsoft.com/office/powerpoint/2010/main" val="16203656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Gulf Cooperation Council</a:t>
            </a:r>
            <a:endParaRPr lang="en-IN" dirty="0"/>
          </a:p>
        </p:txBody>
      </p:sp>
      <p:sp>
        <p:nvSpPr>
          <p:cNvPr id="3" name="Content Placeholder 2"/>
          <p:cNvSpPr>
            <a:spLocks noGrp="1"/>
          </p:cNvSpPr>
          <p:nvPr>
            <p:ph sz="quarter" idx="13"/>
          </p:nvPr>
        </p:nvSpPr>
        <p:spPr>
          <a:xfrm>
            <a:off x="457199" y="1556327"/>
            <a:ext cx="3136901" cy="2964873"/>
          </a:xfrm>
        </p:spPr>
        <p:txBody>
          <a:bodyPr/>
          <a:lstStyle/>
          <a:p>
            <a:pPr marL="255600"/>
            <a:r>
              <a:rPr lang="en-US" dirty="0"/>
              <a:t>Established in 1981 by 6 countries with 45% of world’s oil, only 18% of output</a:t>
            </a:r>
          </a:p>
          <a:p>
            <a:pPr marL="255600"/>
            <a:r>
              <a:rPr lang="en-US" dirty="0"/>
              <a:t>These countries are attempting to diversify industries</a:t>
            </a:r>
            <a:endParaRPr lang="en-IN" dirty="0"/>
          </a:p>
        </p:txBody>
      </p:sp>
      <p:sp>
        <p:nvSpPr>
          <p:cNvPr id="4" name="Content Placeholder 3"/>
          <p:cNvSpPr>
            <a:spLocks noGrp="1"/>
          </p:cNvSpPr>
          <p:nvPr>
            <p:ph sz="quarter" idx="14"/>
          </p:nvPr>
        </p:nvSpPr>
        <p:spPr>
          <a:xfrm>
            <a:off x="3911600" y="1638788"/>
            <a:ext cx="4089400" cy="780562"/>
          </a:xfrm>
        </p:spPr>
        <p:txBody>
          <a:bodyPr/>
          <a:lstStyle/>
          <a:p>
            <a:pPr marL="432" indent="0">
              <a:buNone/>
            </a:pPr>
            <a:r>
              <a:rPr lang="en-US" b="1" dirty="0"/>
              <a:t>Figure 3-9 </a:t>
            </a:r>
            <a:r>
              <a:rPr lang="en-US" dirty="0" smtClean="0"/>
              <a:t>G</a:t>
            </a:r>
            <a:r>
              <a:rPr lang="en-US" sz="100" dirty="0" smtClean="0"/>
              <a:t> </a:t>
            </a:r>
            <a:r>
              <a:rPr lang="en-US" dirty="0" smtClean="0"/>
              <a:t>C</a:t>
            </a:r>
            <a:r>
              <a:rPr lang="en-US" sz="100" dirty="0" smtClean="0"/>
              <a:t> </a:t>
            </a:r>
            <a:r>
              <a:rPr lang="en-US" dirty="0" err="1" smtClean="0"/>
              <a:t>C</a:t>
            </a:r>
            <a:r>
              <a:rPr lang="en-US" dirty="0" smtClean="0"/>
              <a:t> </a:t>
            </a:r>
            <a:r>
              <a:rPr lang="en-US" dirty="0"/>
              <a:t>Income and Population</a:t>
            </a:r>
            <a:endParaRPr lang="en-IN" dirty="0"/>
          </a:p>
        </p:txBody>
      </p:sp>
      <p:pic>
        <p:nvPicPr>
          <p:cNvPr id="5" name="Picture 3" descr="The information is as follows, listing G D P, 2016, in millions first, and population, in thousands, second:&#10;• Kuwait, 110,900, 4,052.&#10;• Bahrain, 32,153, 1,425.&#10;• Qatar, 152,452, 2,570.&#10;• United Arab Emirates, 357,045, 9,269.&#10;• Oman, 66,824, 4,424.&#10;• Saudi Arabia, 644,936, 32,275.&#10;• G C C total, 1,364,310, 54,0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6475" y="2508332"/>
            <a:ext cx="4950226" cy="3951976"/>
          </a:xfrm>
          <a:prstGeom prst="rect">
            <a:avLst/>
          </a:prstGeom>
        </p:spPr>
      </p:pic>
    </p:spTree>
    <p:extLst>
      <p:ext uri="{BB962C8B-B14F-4D97-AF65-F5344CB8AC3E}">
        <p14:creationId xmlns:p14="http://schemas.microsoft.com/office/powerpoint/2010/main" val="3579311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Africa</a:t>
            </a:r>
            <a:endParaRPr lang="en-IN" dirty="0"/>
          </a:p>
        </p:txBody>
      </p:sp>
      <p:sp>
        <p:nvSpPr>
          <p:cNvPr id="6" name="Content Placeholder 5"/>
          <p:cNvSpPr>
            <a:spLocks noGrp="1"/>
          </p:cNvSpPr>
          <p:nvPr>
            <p:ph sz="quarter" idx="13"/>
          </p:nvPr>
        </p:nvSpPr>
        <p:spPr>
          <a:xfrm>
            <a:off x="457200" y="1556326"/>
            <a:ext cx="7449671" cy="4806374"/>
          </a:xfrm>
        </p:spPr>
        <p:txBody>
          <a:bodyPr/>
          <a:lstStyle/>
          <a:p>
            <a:pPr marL="255600"/>
            <a:r>
              <a:rPr lang="en-US" sz="2000" dirty="0"/>
              <a:t>54 nations over three distinct areas</a:t>
            </a:r>
          </a:p>
          <a:p>
            <a:pPr marL="741600" lvl="1"/>
            <a:r>
              <a:rPr lang="en-US" sz="2000" dirty="0"/>
              <a:t>Republic of South Africa</a:t>
            </a:r>
          </a:p>
          <a:p>
            <a:pPr marL="741600" lvl="1"/>
            <a:r>
              <a:rPr lang="en-US" sz="2000" dirty="0"/>
              <a:t>North Africa</a:t>
            </a:r>
          </a:p>
          <a:p>
            <a:pPr marL="741600" lvl="1"/>
            <a:r>
              <a:rPr lang="en-US" sz="2000" dirty="0"/>
              <a:t>Black Africa or sub-Saharan Africa</a:t>
            </a:r>
          </a:p>
          <a:p>
            <a:pPr marL="255600"/>
            <a:r>
              <a:rPr lang="en-US" sz="2000" dirty="0"/>
              <a:t>Arabs in the north differ politically and economically from the rest of the continent</a:t>
            </a:r>
          </a:p>
          <a:p>
            <a:pPr marL="255600"/>
            <a:r>
              <a:rPr lang="en-US" sz="2000" dirty="0"/>
              <a:t>Mena</a:t>
            </a:r>
            <a:r>
              <a:rPr lang="en-US" sz="2000" dirty="0" smtClean="0"/>
              <a:t>: Middle </a:t>
            </a:r>
            <a:r>
              <a:rPr lang="en-US" sz="2000" dirty="0"/>
              <a:t>East and North Africa</a:t>
            </a:r>
          </a:p>
          <a:p>
            <a:pPr marL="741600" lvl="1"/>
            <a:r>
              <a:rPr lang="en-US" sz="2000" dirty="0"/>
              <a:t>Viewed as a regional entity</a:t>
            </a:r>
          </a:p>
          <a:p>
            <a:pPr marL="255600"/>
            <a:r>
              <a:rPr lang="en-US" sz="2000" dirty="0"/>
              <a:t>Regional agreements</a:t>
            </a:r>
          </a:p>
          <a:p>
            <a:pPr marL="741600" lvl="1"/>
            <a:r>
              <a:rPr lang="en-US" sz="2000" dirty="0"/>
              <a:t>Economic Community of West African States</a:t>
            </a:r>
          </a:p>
          <a:p>
            <a:pPr marL="741600" lvl="1"/>
            <a:r>
              <a:rPr lang="en-US" sz="2000" dirty="0"/>
              <a:t>East African Cooperation</a:t>
            </a:r>
          </a:p>
          <a:p>
            <a:pPr marL="741600" lvl="1"/>
            <a:r>
              <a:rPr lang="en-US" sz="2000" dirty="0"/>
              <a:t>South African Development Community</a:t>
            </a:r>
            <a:endParaRPr lang="en-IN" dirty="0"/>
          </a:p>
        </p:txBody>
      </p:sp>
    </p:spTree>
    <p:extLst>
      <p:ext uri="{BB962C8B-B14F-4D97-AF65-F5344CB8AC3E}">
        <p14:creationId xmlns:p14="http://schemas.microsoft.com/office/powerpoint/2010/main" val="32178329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xmlns="" id="{E47FF819-0D5D-491A-BF8F-B42813E7390C}"/>
              </a:ext>
            </a:extLst>
          </p:cNvPr>
          <p:cNvSpPr>
            <a:spLocks noGrp="1"/>
          </p:cNvSpPr>
          <p:nvPr>
            <p:ph type="title"/>
          </p:nvPr>
        </p:nvSpPr>
        <p:spPr/>
        <p:txBody>
          <a:bodyPr/>
          <a:lstStyle/>
          <a:p>
            <a:r>
              <a:rPr lang="en-US" dirty="0">
                <a:latin typeface="Arial (Headings)"/>
                <a:cs typeface="Times New Roman" panose="02020603050405020304" pitchFamily="18" charset="0"/>
              </a:rPr>
              <a:t>Copyright</a:t>
            </a:r>
          </a:p>
        </p:txBody>
      </p:sp>
      <p:pic>
        <p:nvPicPr>
          <p:cNvPr id="7" name="Graphic 6" descr="Warning">
            <a:extLst>
              <a:ext uri="{FF2B5EF4-FFF2-40B4-BE49-F238E27FC236}">
                <a16:creationId xmlns:a16="http://schemas.microsoft.com/office/drawing/2014/main" xmlns="" id="{C06FB2D2-3F36-42C9-A5A6-B6234DC54C96}"/>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xmlns=""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extLst>
      <p:ext uri="{BB962C8B-B14F-4D97-AF65-F5344CB8AC3E}">
        <p14:creationId xmlns:p14="http://schemas.microsoft.com/office/powerpoint/2010/main" val="105641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t>
            </a:r>
            <a:r>
              <a:rPr lang="en-US" sz="100" dirty="0" smtClean="0"/>
              <a:t> </a:t>
            </a:r>
            <a:r>
              <a:rPr lang="en-US" dirty="0" smtClean="0"/>
              <a:t>A</a:t>
            </a:r>
            <a:r>
              <a:rPr lang="en-US" sz="100" dirty="0" smtClean="0"/>
              <a:t> </a:t>
            </a:r>
            <a:r>
              <a:rPr lang="en-US" dirty="0" smtClean="0"/>
              <a:t>T</a:t>
            </a:r>
            <a:r>
              <a:rPr lang="en-US" sz="100" dirty="0" smtClean="0"/>
              <a:t> </a:t>
            </a:r>
            <a:r>
              <a:rPr lang="en-US" dirty="0" err="1" smtClean="0"/>
              <a:t>T</a:t>
            </a:r>
            <a:endParaRPr lang="en-IN" dirty="0"/>
          </a:p>
        </p:txBody>
      </p:sp>
      <p:sp>
        <p:nvSpPr>
          <p:cNvPr id="3" name="Content Placeholder 2"/>
          <p:cNvSpPr>
            <a:spLocks noGrp="1"/>
          </p:cNvSpPr>
          <p:nvPr>
            <p:ph sz="quarter" idx="13"/>
          </p:nvPr>
        </p:nvSpPr>
        <p:spPr/>
        <p:txBody>
          <a:bodyPr/>
          <a:lstStyle/>
          <a:p>
            <a:r>
              <a:rPr lang="en-US" dirty="0"/>
              <a:t>General Agreement on Tariffs and Trade</a:t>
            </a:r>
          </a:p>
          <a:p>
            <a:pPr lvl="1"/>
            <a:r>
              <a:rPr lang="en-US" dirty="0"/>
              <a:t>Treaty among nations to promote trade among members established in 1947</a:t>
            </a:r>
          </a:p>
          <a:p>
            <a:pPr lvl="2" indent="-228600"/>
            <a:r>
              <a:rPr lang="en-US" dirty="0"/>
              <a:t>Handled trade disputes</a:t>
            </a:r>
          </a:p>
          <a:p>
            <a:pPr lvl="2" indent="-228600"/>
            <a:r>
              <a:rPr lang="en-US" dirty="0"/>
              <a:t>Lacked enforcement power; nicknamed the “General Agreement to Talk and Talk”</a:t>
            </a:r>
          </a:p>
          <a:p>
            <a:pPr lvl="2" indent="-228600"/>
            <a:r>
              <a:rPr lang="en-US" dirty="0"/>
              <a:t>Disputes lasted for years</a:t>
            </a:r>
          </a:p>
          <a:p>
            <a:pPr lvl="2" indent="-228600"/>
            <a:r>
              <a:rPr lang="en-US" dirty="0"/>
              <a:t>Replaced by World Trade Organization in 1995</a:t>
            </a:r>
            <a:endParaRPr lang="en-IN" dirty="0"/>
          </a:p>
        </p:txBody>
      </p:sp>
    </p:spTree>
    <p:extLst>
      <p:ext uri="{BB962C8B-B14F-4D97-AF65-F5344CB8AC3E}">
        <p14:creationId xmlns:p14="http://schemas.microsoft.com/office/powerpoint/2010/main" val="22132477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World Trade Organization</a:t>
            </a:r>
            <a:endParaRPr lang="en-IN" dirty="0"/>
          </a:p>
        </p:txBody>
      </p:sp>
      <p:sp>
        <p:nvSpPr>
          <p:cNvPr id="3" name="Content Placeholder 2"/>
          <p:cNvSpPr>
            <a:spLocks noGrp="1"/>
          </p:cNvSpPr>
          <p:nvPr>
            <p:ph sz="quarter" idx="13"/>
          </p:nvPr>
        </p:nvSpPr>
        <p:spPr/>
        <p:txBody>
          <a:bodyPr/>
          <a:lstStyle/>
          <a:p>
            <a:r>
              <a:rPr lang="en-US" dirty="0"/>
              <a:t>Forum for trade-related negotiations among 160 members</a:t>
            </a:r>
          </a:p>
          <a:p>
            <a:pPr marL="741600" lvl="1"/>
            <a:r>
              <a:rPr lang="en-US" dirty="0"/>
              <a:t>Based in Geneva</a:t>
            </a:r>
          </a:p>
          <a:p>
            <a:pPr marL="741600" lvl="1"/>
            <a:r>
              <a:rPr lang="en-US" dirty="0"/>
              <a:t>Serves as dispute mediator through </a:t>
            </a:r>
            <a:r>
              <a:rPr lang="en-US" dirty="0" smtClean="0"/>
              <a:t>D</a:t>
            </a:r>
            <a:r>
              <a:rPr lang="en-US" sz="100" dirty="0" smtClean="0"/>
              <a:t> </a:t>
            </a:r>
            <a:r>
              <a:rPr lang="en-US" dirty="0" smtClean="0"/>
              <a:t>S</a:t>
            </a:r>
            <a:r>
              <a:rPr lang="en-US" sz="100" dirty="0" smtClean="0"/>
              <a:t> </a:t>
            </a:r>
            <a:r>
              <a:rPr lang="en-US" dirty="0" smtClean="0"/>
              <a:t>B</a:t>
            </a:r>
            <a:endParaRPr lang="en-US" dirty="0"/>
          </a:p>
          <a:p>
            <a:pPr marL="741600" lvl="1"/>
            <a:r>
              <a:rPr lang="en-US" dirty="0"/>
              <a:t>60-day negotiation period; advances to a 3-member panel for resolution within 9 months; may advance to the Appellate Body</a:t>
            </a:r>
          </a:p>
          <a:p>
            <a:pPr marL="741600" lvl="1"/>
            <a:r>
              <a:rPr lang="en-US" dirty="0"/>
              <a:t>Has enforcement power and can impose sanctions</a:t>
            </a:r>
          </a:p>
          <a:p>
            <a:pPr marL="741600" lvl="1"/>
            <a:r>
              <a:rPr lang="en-US" dirty="0"/>
              <a:t>Formed on 1-1-1995</a:t>
            </a:r>
            <a:endParaRPr lang="en-IN" dirty="0"/>
          </a:p>
        </p:txBody>
      </p:sp>
    </p:spTree>
    <p:extLst>
      <p:ext uri="{BB962C8B-B14F-4D97-AF65-F5344CB8AC3E}">
        <p14:creationId xmlns:p14="http://schemas.microsoft.com/office/powerpoint/2010/main" val="24972863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Preferential Trade Agreements</a:t>
            </a:r>
            <a:endParaRPr lang="en-IN" dirty="0"/>
          </a:p>
        </p:txBody>
      </p:sp>
      <p:sp>
        <p:nvSpPr>
          <p:cNvPr id="3" name="Content Placeholder 2"/>
          <p:cNvSpPr>
            <a:spLocks noGrp="1"/>
          </p:cNvSpPr>
          <p:nvPr>
            <p:ph sz="quarter" idx="13"/>
          </p:nvPr>
        </p:nvSpPr>
        <p:spPr>
          <a:xfrm>
            <a:off x="457201" y="1556326"/>
            <a:ext cx="7952704" cy="4434275"/>
          </a:xfrm>
        </p:spPr>
        <p:txBody>
          <a:bodyPr/>
          <a:lstStyle/>
          <a:p>
            <a:r>
              <a:rPr lang="en-US" dirty="0"/>
              <a:t>Many countries seek to lower barriers to trade within their regions</a:t>
            </a:r>
          </a:p>
          <a:p>
            <a:r>
              <a:rPr lang="en-US" dirty="0" smtClean="0"/>
              <a:t>P</a:t>
            </a:r>
            <a:r>
              <a:rPr lang="en-US" sz="100" dirty="0" smtClean="0"/>
              <a:t> </a:t>
            </a:r>
            <a:r>
              <a:rPr lang="en-US" dirty="0" smtClean="0"/>
              <a:t>T</a:t>
            </a:r>
            <a:r>
              <a:rPr lang="en-US" sz="100" dirty="0" smtClean="0"/>
              <a:t> </a:t>
            </a:r>
            <a:r>
              <a:rPr lang="en-US" dirty="0" smtClean="0"/>
              <a:t>A</a:t>
            </a:r>
            <a:r>
              <a:rPr lang="en-US" sz="100" dirty="0" smtClean="0"/>
              <a:t> </a:t>
            </a:r>
            <a:r>
              <a:rPr lang="en-US" dirty="0" smtClean="0"/>
              <a:t>s </a:t>
            </a:r>
            <a:r>
              <a:rPr lang="en-US" dirty="0"/>
              <a:t>give partners special treatment and may discriminate against others</a:t>
            </a:r>
          </a:p>
          <a:p>
            <a:r>
              <a:rPr lang="en-US" dirty="0"/>
              <a:t>Over 300 P</a:t>
            </a:r>
            <a:r>
              <a:rPr lang="en-US" sz="100" dirty="0"/>
              <a:t> </a:t>
            </a:r>
            <a:r>
              <a:rPr lang="en-US" dirty="0"/>
              <a:t>T</a:t>
            </a:r>
            <a:r>
              <a:rPr lang="en-US" sz="100" dirty="0"/>
              <a:t> </a:t>
            </a:r>
            <a:r>
              <a:rPr lang="en-US" dirty="0" smtClean="0"/>
              <a:t>A</a:t>
            </a:r>
            <a:r>
              <a:rPr lang="en-US" sz="100" dirty="0" smtClean="0"/>
              <a:t> </a:t>
            </a:r>
            <a:r>
              <a:rPr lang="en-US" dirty="0" smtClean="0"/>
              <a:t>s </a:t>
            </a:r>
            <a:r>
              <a:rPr lang="en-US" dirty="0"/>
              <a:t>have been notified to the </a:t>
            </a:r>
            <a:r>
              <a:rPr lang="en-US" dirty="0" smtClean="0"/>
              <a:t>W</a:t>
            </a:r>
            <a:r>
              <a:rPr lang="en-US" sz="100" dirty="0" smtClean="0"/>
              <a:t> </a:t>
            </a:r>
            <a:r>
              <a:rPr lang="en-US" dirty="0" smtClean="0"/>
              <a:t>T</a:t>
            </a:r>
            <a:r>
              <a:rPr lang="en-US" sz="100" dirty="0" smtClean="0"/>
              <a:t> </a:t>
            </a:r>
            <a:r>
              <a:rPr lang="en-US" dirty="0" smtClean="0"/>
              <a:t>O</a:t>
            </a:r>
            <a:endParaRPr lang="en-US" dirty="0"/>
          </a:p>
          <a:p>
            <a:r>
              <a:rPr lang="en-US" dirty="0"/>
              <a:t>Meet every 2 years but haven’t been successful</a:t>
            </a:r>
            <a:endParaRPr lang="en-IN" dirty="0"/>
          </a:p>
        </p:txBody>
      </p:sp>
    </p:spTree>
    <p:extLst>
      <p:ext uri="{BB962C8B-B14F-4D97-AF65-F5344CB8AC3E}">
        <p14:creationId xmlns:p14="http://schemas.microsoft.com/office/powerpoint/2010/main" val="39790811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Hierarchy of P</a:t>
            </a:r>
            <a:r>
              <a:rPr lang="en-US" sz="100" dirty="0"/>
              <a:t> </a:t>
            </a:r>
            <a:r>
              <a:rPr lang="en-US" dirty="0" smtClean="0"/>
              <a:t>F</a:t>
            </a:r>
            <a:r>
              <a:rPr lang="en-US" sz="100" dirty="0" smtClean="0"/>
              <a:t> </a:t>
            </a:r>
            <a:r>
              <a:rPr lang="en-US" dirty="0" err="1" smtClean="0"/>
              <a:t>Ts</a:t>
            </a:r>
            <a:endParaRPr lang="en-IN" dirty="0"/>
          </a:p>
        </p:txBody>
      </p:sp>
      <p:pic>
        <p:nvPicPr>
          <p:cNvPr id="4" name="Picture 3" descr="From top to bottom, the levels of the pyramid are as follows:&#10;• 1, Economic Union Abolish Tariffs plus C E T plus Factor Movement plus Economist and Political Harmonization.&#10;• 2, Common Market Abolish Tariffs plus C E T plus Factor Movement.&#10;• 3, Customs Union Abolish Tariffs plus C E T.&#10;• 4, F T A abolish tariff barriers."/>
          <p:cNvPicPr>
            <a:picLocks noChangeAspect="1"/>
          </p:cNvPicPr>
          <p:nvPr/>
        </p:nvPicPr>
        <p:blipFill>
          <a:blip r:embed="rId2"/>
          <a:stretch>
            <a:fillRect/>
          </a:stretch>
        </p:blipFill>
        <p:spPr>
          <a:xfrm>
            <a:off x="1412306" y="1623194"/>
            <a:ext cx="6209781" cy="4711281"/>
          </a:xfrm>
          <a:prstGeom prst="rect">
            <a:avLst/>
          </a:prstGeom>
        </p:spPr>
      </p:pic>
    </p:spTree>
    <p:extLst>
      <p:ext uri="{BB962C8B-B14F-4D97-AF65-F5344CB8AC3E}">
        <p14:creationId xmlns:p14="http://schemas.microsoft.com/office/powerpoint/2010/main" val="13349519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Free Trade Area</a:t>
            </a:r>
            <a:endParaRPr lang="en-IN" dirty="0"/>
          </a:p>
        </p:txBody>
      </p:sp>
      <p:sp>
        <p:nvSpPr>
          <p:cNvPr id="3" name="Content Placeholder 2"/>
          <p:cNvSpPr>
            <a:spLocks noGrp="1"/>
          </p:cNvSpPr>
          <p:nvPr>
            <p:ph sz="quarter" idx="13"/>
          </p:nvPr>
        </p:nvSpPr>
        <p:spPr>
          <a:xfrm>
            <a:off x="457200" y="1556326"/>
            <a:ext cx="4024647" cy="4586897"/>
          </a:xfrm>
        </p:spPr>
        <p:txBody>
          <a:bodyPr/>
          <a:lstStyle/>
          <a:p>
            <a:pPr marL="255600"/>
            <a:r>
              <a:rPr lang="en-US" sz="2200" dirty="0">
                <a:ea typeface="ＭＳ Ｐゴシック" pitchFamily="34" charset="-128"/>
              </a:rPr>
              <a:t>Two or more countries agree to abolish tariffs and other barriers to trade amongst </a:t>
            </a:r>
            <a:r>
              <a:rPr lang="en-US" sz="2200" dirty="0" smtClean="0">
                <a:ea typeface="ＭＳ Ｐゴシック" pitchFamily="34" charset="-128"/>
              </a:rPr>
              <a:t>themselves</a:t>
            </a:r>
          </a:p>
          <a:p>
            <a:pPr marL="255600"/>
            <a:r>
              <a:rPr lang="en-US" sz="2200" dirty="0">
                <a:ea typeface="ＭＳ Ｐゴシック" pitchFamily="34" charset="-128"/>
              </a:rPr>
              <a:t>Countries continue independent trade policies with countries outside agreement</a:t>
            </a:r>
          </a:p>
          <a:p>
            <a:pPr marL="255600"/>
            <a:r>
              <a:rPr lang="en-US" sz="2200" b="1" dirty="0">
                <a:ea typeface="ＭＳ Ｐゴシック" pitchFamily="34" charset="-128"/>
              </a:rPr>
              <a:t>Rules of origin </a:t>
            </a:r>
            <a:r>
              <a:rPr lang="en-US" sz="2200" dirty="0">
                <a:ea typeface="ＭＳ Ｐゴシック" pitchFamily="34" charset="-128"/>
              </a:rPr>
              <a:t>requirements restrict transshipment of goods from the country with the lowest tariff to another</a:t>
            </a:r>
            <a:endParaRPr lang="en-IN" sz="2200" dirty="0"/>
          </a:p>
        </p:txBody>
      </p:sp>
      <p:pic>
        <p:nvPicPr>
          <p:cNvPr id="5" name="Picture 3" descr="A photo people wearing masks and dressed in suits pulling a Trojan hors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8571" y="1685638"/>
            <a:ext cx="3752193" cy="2497717"/>
          </a:xfrm>
          <a:prstGeom prst="rect">
            <a:avLst/>
          </a:prstGeom>
        </p:spPr>
      </p:pic>
      <p:sp>
        <p:nvSpPr>
          <p:cNvPr id="4" name="Content Placeholder 3"/>
          <p:cNvSpPr>
            <a:spLocks noGrp="1"/>
          </p:cNvSpPr>
          <p:nvPr>
            <p:ph sz="quarter" idx="14"/>
          </p:nvPr>
        </p:nvSpPr>
        <p:spPr>
          <a:xfrm>
            <a:off x="5207123" y="4358103"/>
            <a:ext cx="3331569" cy="671097"/>
          </a:xfrm>
        </p:spPr>
        <p:txBody>
          <a:bodyPr/>
          <a:lstStyle/>
          <a:p>
            <a:pPr marL="432" indent="0">
              <a:buNone/>
            </a:pPr>
            <a:r>
              <a:rPr lang="en-US" sz="2000" dirty="0"/>
              <a:t>Protesters opposed a trade agreement in Vienna, 2016</a:t>
            </a:r>
            <a:endParaRPr lang="en-IN" sz="2000" dirty="0"/>
          </a:p>
        </p:txBody>
      </p:sp>
    </p:spTree>
    <p:extLst>
      <p:ext uri="{BB962C8B-B14F-4D97-AF65-F5344CB8AC3E}">
        <p14:creationId xmlns:p14="http://schemas.microsoft.com/office/powerpoint/2010/main" val="34863177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Customs Union</a:t>
            </a:r>
            <a:endParaRPr lang="en-IN" dirty="0"/>
          </a:p>
        </p:txBody>
      </p:sp>
      <p:sp>
        <p:nvSpPr>
          <p:cNvPr id="5" name="Content Placeholder 4"/>
          <p:cNvSpPr>
            <a:spLocks noGrp="1"/>
          </p:cNvSpPr>
          <p:nvPr>
            <p:ph sz="quarter" idx="13"/>
          </p:nvPr>
        </p:nvSpPr>
        <p:spPr>
          <a:xfrm>
            <a:off x="457200" y="1556326"/>
            <a:ext cx="7772400" cy="4434275"/>
          </a:xfrm>
        </p:spPr>
        <p:txBody>
          <a:bodyPr/>
          <a:lstStyle/>
          <a:p>
            <a:pPr marL="255600"/>
            <a:r>
              <a:rPr lang="en-US" dirty="0"/>
              <a:t>Evolution of Free Trade Area</a:t>
            </a:r>
          </a:p>
          <a:p>
            <a:pPr marL="255600"/>
            <a:r>
              <a:rPr lang="en-US" dirty="0"/>
              <a:t>Includes the elimination of internal barriers to trade (as in </a:t>
            </a:r>
            <a:r>
              <a:rPr lang="en-US" dirty="0" smtClean="0"/>
              <a:t>F</a:t>
            </a:r>
            <a:r>
              <a:rPr lang="en-US" sz="100" dirty="0" smtClean="0"/>
              <a:t> </a:t>
            </a:r>
            <a:r>
              <a:rPr lang="en-US" dirty="0" smtClean="0"/>
              <a:t>T</a:t>
            </a:r>
            <a:r>
              <a:rPr lang="en-US" sz="100" dirty="0" smtClean="0"/>
              <a:t> </a:t>
            </a:r>
            <a:r>
              <a:rPr lang="en-US" dirty="0" smtClean="0"/>
              <a:t>A</a:t>
            </a:r>
            <a:r>
              <a:rPr lang="en-US" dirty="0"/>
              <a:t>)</a:t>
            </a:r>
          </a:p>
          <a:p>
            <a:pPr marL="255600"/>
            <a:r>
              <a:rPr lang="en-US" b="1" dirty="0" smtClean="0"/>
              <a:t>And</a:t>
            </a:r>
            <a:r>
              <a:rPr lang="en-US" dirty="0" smtClean="0"/>
              <a:t> </a:t>
            </a:r>
            <a:r>
              <a:rPr lang="en-US" dirty="0"/>
              <a:t>establishes common external barriers (</a:t>
            </a:r>
            <a:r>
              <a:rPr lang="en-US" dirty="0" smtClean="0"/>
              <a:t>C</a:t>
            </a:r>
            <a:r>
              <a:rPr lang="en-US" sz="100" dirty="0" smtClean="0"/>
              <a:t> </a:t>
            </a:r>
            <a:r>
              <a:rPr lang="en-US" dirty="0" smtClean="0"/>
              <a:t>E</a:t>
            </a:r>
            <a:r>
              <a:rPr lang="en-US" sz="100" dirty="0" smtClean="0"/>
              <a:t> </a:t>
            </a:r>
            <a:r>
              <a:rPr lang="en-US" dirty="0" err="1" smtClean="0"/>
              <a:t>Ts</a:t>
            </a:r>
            <a:r>
              <a:rPr lang="en-US" dirty="0"/>
              <a:t>) to trade</a:t>
            </a:r>
          </a:p>
          <a:p>
            <a:pPr marL="741600" lvl="1"/>
            <a:r>
              <a:rPr lang="en-US" dirty="0" smtClean="0"/>
              <a:t>Examples</a:t>
            </a:r>
            <a:r>
              <a:rPr lang="en-US" dirty="0"/>
              <a:t>: The </a:t>
            </a:r>
            <a:r>
              <a:rPr lang="en-US" dirty="0" smtClean="0"/>
              <a:t>E</a:t>
            </a:r>
            <a:r>
              <a:rPr lang="en-US" sz="100" dirty="0" smtClean="0"/>
              <a:t> </a:t>
            </a:r>
            <a:r>
              <a:rPr lang="en-US" dirty="0" smtClean="0"/>
              <a:t>U </a:t>
            </a:r>
            <a:r>
              <a:rPr lang="en-US" dirty="0"/>
              <a:t>and Turkey, the Andean Community, Mercosur, </a:t>
            </a:r>
            <a:r>
              <a:rPr lang="en-US" b="1" dirty="0" err="1" smtClean="0"/>
              <a:t>Caricom</a:t>
            </a:r>
            <a:r>
              <a:rPr lang="en-US" dirty="0" smtClean="0"/>
              <a:t>, </a:t>
            </a:r>
            <a:r>
              <a:rPr lang="en-US" dirty="0"/>
              <a:t>Central American Integration System (</a:t>
            </a:r>
            <a:r>
              <a:rPr lang="en-US" dirty="0" smtClean="0"/>
              <a:t>S</a:t>
            </a:r>
            <a:r>
              <a:rPr lang="en-US" sz="100" dirty="0" smtClean="0"/>
              <a:t> </a:t>
            </a:r>
            <a:r>
              <a:rPr lang="en-US" dirty="0" smtClean="0"/>
              <a:t>I</a:t>
            </a:r>
            <a:r>
              <a:rPr lang="en-US" sz="100" dirty="0" smtClean="0"/>
              <a:t> </a:t>
            </a:r>
            <a:r>
              <a:rPr lang="en-US" dirty="0" smtClean="0"/>
              <a:t>C</a:t>
            </a:r>
            <a:r>
              <a:rPr lang="en-US" sz="100" dirty="0" smtClean="0"/>
              <a:t> </a:t>
            </a:r>
            <a:r>
              <a:rPr lang="en-US" dirty="0" smtClean="0"/>
              <a:t>A</a:t>
            </a:r>
            <a:r>
              <a:rPr lang="en-US" dirty="0"/>
              <a:t>)</a:t>
            </a:r>
            <a:endParaRPr lang="en-IN" dirty="0"/>
          </a:p>
        </p:txBody>
      </p:sp>
    </p:spTree>
    <p:extLst>
      <p:ext uri="{BB962C8B-B14F-4D97-AF65-F5344CB8AC3E}">
        <p14:creationId xmlns:p14="http://schemas.microsoft.com/office/powerpoint/2010/main" val="3201711541"/>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10439</TotalTime>
  <Words>3859</Words>
  <Application>Microsoft Office PowerPoint</Application>
  <PresentationFormat>On-screen Show (4:3)</PresentationFormat>
  <Paragraphs>247</Paragraphs>
  <Slides>32</Slides>
  <Notes>19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32</vt:i4>
      </vt:variant>
    </vt:vector>
  </HeadingPairs>
  <TitlesOfParts>
    <vt:vector size="42" baseType="lpstr">
      <vt:lpstr>ＭＳ Ｐゴシック</vt:lpstr>
      <vt:lpstr>Arial</vt:lpstr>
      <vt:lpstr>Arial (Headings)</vt:lpstr>
      <vt:lpstr>Noto Sans Symbols</vt:lpstr>
      <vt:lpstr>Segoe UI Symbol</vt:lpstr>
      <vt:lpstr>Tahoma</vt:lpstr>
      <vt:lpstr>Times New Roman</vt:lpstr>
      <vt:lpstr>Verdana</vt:lpstr>
      <vt:lpstr>508 Lecture</vt:lpstr>
      <vt:lpstr>1_508 Lecture</vt:lpstr>
      <vt:lpstr>Global Marketing</vt:lpstr>
      <vt:lpstr>Learning Objectives (1 of 2)</vt:lpstr>
      <vt:lpstr>Learning Objectives (2 of 2)</vt:lpstr>
      <vt:lpstr>G A T T</vt:lpstr>
      <vt:lpstr>The World Trade Organization</vt:lpstr>
      <vt:lpstr>Preferential Trade Agreements</vt:lpstr>
      <vt:lpstr>Hierarchy of P F Ts</vt:lpstr>
      <vt:lpstr>Free Trade Area</vt:lpstr>
      <vt:lpstr>Customs Union</vt:lpstr>
      <vt:lpstr>Common Market</vt:lpstr>
      <vt:lpstr>Economic Union (1 of 2)</vt:lpstr>
      <vt:lpstr>Economic Union (2 of 2)</vt:lpstr>
      <vt:lpstr>U.S. Goods Exports and Exports in 2016</vt:lpstr>
      <vt:lpstr>Latin America: S I C A, Andean Community, Mercosur, Caricom</vt:lpstr>
      <vt:lpstr>North America</vt:lpstr>
      <vt:lpstr>Central American Integration System (S I C A)</vt:lpstr>
      <vt:lpstr>Central American Integration System</vt:lpstr>
      <vt:lpstr>D R-C A F T A</vt:lpstr>
      <vt:lpstr>Andean Community</vt:lpstr>
      <vt:lpstr>Common Market of the South (Mercosur)</vt:lpstr>
      <vt:lpstr>Figure 3-5 Mercosur and Andean Community Income and Population</vt:lpstr>
      <vt:lpstr>Caricom</vt:lpstr>
      <vt:lpstr>Asia-Pacific: The Association of Southeast Asian Nations (A S E A N)</vt:lpstr>
      <vt:lpstr>A S E A N</vt:lpstr>
      <vt:lpstr>Singapore</vt:lpstr>
      <vt:lpstr>The European Union (E U) (1 of 3)</vt:lpstr>
      <vt:lpstr>The European Union (E U) (2 of 3)</vt:lpstr>
      <vt:lpstr>The European Union (E U) (3 of 3)</vt:lpstr>
      <vt:lpstr>The Middle East</vt:lpstr>
      <vt:lpstr>Gulf Cooperation Council</vt:lpstr>
      <vt:lpstr>Africa</vt:lpstr>
      <vt:lpstr>Copyright</vt:lpstr>
    </vt:vector>
  </TitlesOfParts>
  <Company>Pearson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Marketing, Tenth Edition, Chapter 3, The Global Trade Environment</dc:title>
  <dc:subject>Marketing</dc:subject>
  <dc:creator>Green/Keegan</dc:creator>
  <cp:keywords>Global Marketing</cp:keywords>
  <cp:lastModifiedBy>Windows User</cp:lastModifiedBy>
  <cp:revision>1282</cp:revision>
  <dcterms:modified xsi:type="dcterms:W3CDTF">2022-04-04T08:33:49Z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